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
  </p:notesMasterIdLst>
  <p:handoutMasterIdLst>
    <p:handoutMasterId r:id="rId5"/>
  </p:handoutMasterIdLst>
  <p:sldIdLst>
    <p:sldId id="256" r:id="rId2"/>
    <p:sldId id="257" r:id="rId3"/>
  </p:sldIdLst>
  <p:sldSz cx="6858000" cy="9144000" type="screen4x3"/>
  <p:notesSz cx="6797675" cy="9874250"/>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p:scale>
          <a:sx n="150" d="100"/>
          <a:sy n="150" d="100"/>
        </p:scale>
        <p:origin x="-2322" y="243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230385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360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Network Security </a:t>
            </a:r>
            <a:br>
              <a:rPr lang="de-DE" sz="2000" dirty="0" smtClean="0"/>
            </a:br>
            <a:r>
              <a:rPr lang="de-DE" sz="1000" dirty="0" smtClean="0"/>
              <a:t>Klausur an der Hochschule Karlsruhe - Technik und Wirtschaft Sommersemester 2013, Mittwoch, 03.07.2013, 14:00 Uhr</a:t>
            </a:r>
          </a:p>
        </p:txBody>
      </p:sp>
      <p:sp>
        <p:nvSpPr>
          <p:cNvPr id="1028" name="Rectangle 3"/>
          <p:cNvSpPr>
            <a:spLocks noGrp="1" noChangeArrowheads="1"/>
          </p:cNvSpPr>
          <p:nvPr>
            <p:ph type="subTitle" idx="1"/>
          </p:nvPr>
        </p:nvSpPr>
        <p:spPr>
          <a:xfrm>
            <a:off x="381000" y="1370012"/>
            <a:ext cx="6019800" cy="1041747"/>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a:p>
            <a:pPr algn="l" eaLnBrk="1" hangingPunct="1"/>
            <a:r>
              <a:rPr lang="de-DE" sz="900" dirty="0" smtClean="0"/>
              <a:t>- Ähnlichkeiten mit realen Personen oder Unternehmen sind rein zufällig und nicht beabsichtigt</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__/10 Punkte</a:t>
            </a:r>
            <a:endParaRPr lang="de-DE" sz="2000" dirty="0">
              <a:solidFill>
                <a:schemeClr val="tx2"/>
              </a:solidFill>
            </a:endParaRPr>
          </a:p>
        </p:txBody>
      </p:sp>
      <p:sp>
        <p:nvSpPr>
          <p:cNvPr id="1030" name="Rectangle 9"/>
          <p:cNvSpPr>
            <a:spLocks noChangeArrowheads="1"/>
          </p:cNvSpPr>
          <p:nvPr/>
        </p:nvSpPr>
        <p:spPr bwMode="auto">
          <a:xfrm>
            <a:off x="404664" y="4716016"/>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 6   </a:t>
            </a:r>
            <a:r>
              <a:rPr lang="de-DE" sz="1000" dirty="0">
                <a:solidFill>
                  <a:schemeClr val="tx2"/>
                </a:solidFill>
              </a:rPr>
              <a:t>B</a:t>
            </a:r>
            <a:r>
              <a:rPr lang="de-DE" sz="1000" dirty="0" smtClean="0">
                <a:solidFill>
                  <a:schemeClr val="tx2"/>
                </a:solidFill>
              </a:rPr>
              <a:t>)__/4    </a:t>
            </a:r>
            <a:r>
              <a:rPr lang="de-DE" sz="1000" dirty="0">
                <a:solidFill>
                  <a:schemeClr val="tx2"/>
                </a:solidFill>
              </a:rPr>
              <a:t>C</a:t>
            </a:r>
            <a:r>
              <a:rPr lang="de-DE" sz="1000" dirty="0" smtClean="0">
                <a:solidFill>
                  <a:schemeClr val="tx2"/>
                </a:solidFill>
              </a:rPr>
              <a:t>)__/9    D)__/6   E)__/0 </a:t>
            </a:r>
            <a:r>
              <a:rPr lang="de-DE" sz="1000" dirty="0">
                <a:solidFill>
                  <a:schemeClr val="tx2"/>
                </a:solidFill>
              </a:rPr>
              <a:t>		 	</a:t>
            </a:r>
            <a:r>
              <a:rPr lang="de-DE" sz="1000" dirty="0" smtClean="0">
                <a:solidFill>
                  <a:schemeClr val="tx2"/>
                </a:solidFill>
              </a:rPr>
              <a:t>__/25 </a:t>
            </a:r>
            <a:r>
              <a:rPr lang="de-DE" sz="1000" dirty="0">
                <a:solidFill>
                  <a:schemeClr val="tx2"/>
                </a:solidFill>
              </a:rPr>
              <a:t>Punkte</a:t>
            </a:r>
          </a:p>
        </p:txBody>
      </p:sp>
      <p:sp>
        <p:nvSpPr>
          <p:cNvPr id="1032" name="Text Box 21"/>
          <p:cNvSpPr txBox="1">
            <a:spLocks noChangeArrowheads="1"/>
          </p:cNvSpPr>
          <p:nvPr/>
        </p:nvSpPr>
        <p:spPr bwMode="auto">
          <a:xfrm>
            <a:off x="381000" y="3065463"/>
            <a:ext cx="6019800" cy="1643527"/>
          </a:xfrm>
          <a:prstGeom prst="rect">
            <a:avLst/>
          </a:prstGeom>
          <a:noFill/>
          <a:ln w="25400">
            <a:noFill/>
            <a:miter lim="800000"/>
            <a:headEnd/>
            <a:tailEnd/>
          </a:ln>
        </p:spPr>
        <p:txBody>
          <a:bodyPr>
            <a:spAutoFit/>
          </a:bodyPr>
          <a:lstStyle/>
          <a:p>
            <a:pPr defTabSz="762000" eaLnBrk="0" hangingPunct="0">
              <a:buNone/>
            </a:pPr>
            <a:r>
              <a:rPr lang="de-DE" sz="1200" dirty="0" smtClean="0"/>
              <a:t>Der neue Internetdienst „</a:t>
            </a:r>
            <a:r>
              <a:rPr lang="de-DE" sz="1200" dirty="0" err="1" smtClean="0"/>
              <a:t>iGutesWetter</a:t>
            </a:r>
            <a:r>
              <a:rPr lang="de-DE" sz="1200" dirty="0" smtClean="0"/>
              <a:t>“ gibt nur positive Wetterberichte ab und erfreut sich seit diesem Jahr großer Beliebtheit. Allerdings sind bei dem Versuch aus diesem Sommer eine gute Wettervorhersage zu produzieren leider ein paar Begriffe aus der </a:t>
            </a:r>
            <a:r>
              <a:rPr lang="de-DE" sz="1200" dirty="0" smtClean="0"/>
              <a:t>„</a:t>
            </a:r>
            <a:r>
              <a:rPr lang="de-DE" sz="1200" dirty="0" smtClean="0"/>
              <a:t>Network Security</a:t>
            </a:r>
            <a:r>
              <a:rPr lang="de-DE" sz="1200" dirty="0" smtClean="0"/>
              <a:t>“ Welt vom </a:t>
            </a:r>
            <a:r>
              <a:rPr lang="de-DE" sz="1200" dirty="0" smtClean="0"/>
              <a:t>Winde verweht worden. Bitte helfen </a:t>
            </a:r>
            <a:r>
              <a:rPr lang="de-DE" sz="1200" dirty="0" smtClean="0"/>
              <a:t>Sie </a:t>
            </a:r>
            <a:r>
              <a:rPr lang="de-DE" sz="1200" dirty="0" smtClean="0"/>
              <a:t>den Verantwortlichen, </a:t>
            </a:r>
            <a:r>
              <a:rPr lang="de-DE" sz="1200" dirty="0" smtClean="0"/>
              <a:t>indem </a:t>
            </a:r>
            <a:r>
              <a:rPr lang="de-DE" sz="1200" dirty="0" smtClean="0"/>
              <a:t>Sie jeden der folgenden Begriffe kurz erklären:</a:t>
            </a:r>
          </a:p>
          <a:p>
            <a:pPr defTabSz="762000" eaLnBrk="0" hangingPunct="0">
              <a:buNone/>
            </a:pPr>
            <a:r>
              <a:rPr lang="de-DE" sz="1200" dirty="0" smtClean="0"/>
              <a:t>Schutzziele, </a:t>
            </a:r>
            <a:r>
              <a:rPr lang="de-DE" sz="1200" dirty="0" err="1" smtClean="0"/>
              <a:t>Honeypot</a:t>
            </a:r>
            <a:r>
              <a:rPr lang="de-DE" sz="1200" dirty="0" smtClean="0"/>
              <a:t>, Port Scanner, Bot, Spoofing, Zurechenbarkeit, Statische Redundanz, </a:t>
            </a:r>
            <a:r>
              <a:rPr lang="de-DE" sz="1200" dirty="0" smtClean="0"/>
              <a:t>NOP Rutsche, Linkvirus, SQL </a:t>
            </a:r>
            <a:r>
              <a:rPr lang="de-DE" sz="1200" dirty="0" err="1" smtClean="0"/>
              <a:t>Injection</a:t>
            </a:r>
            <a:endParaRPr lang="de-DE" sz="1200" dirty="0" smtClean="0"/>
          </a:p>
          <a:p>
            <a:pPr defTabSz="762000">
              <a:buFontTx/>
              <a:buNone/>
            </a:pPr>
            <a:r>
              <a:rPr lang="de-DE" sz="1200" dirty="0" smtClean="0"/>
              <a:t> </a:t>
            </a:r>
            <a:endParaRPr lang="en-US" sz="1200" dirty="0" smtClean="0"/>
          </a:p>
        </p:txBody>
      </p:sp>
      <p:sp>
        <p:nvSpPr>
          <p:cNvPr id="1033" name="Text Box 22"/>
          <p:cNvSpPr txBox="1">
            <a:spLocks noChangeArrowheads="1"/>
          </p:cNvSpPr>
          <p:nvPr/>
        </p:nvSpPr>
        <p:spPr bwMode="auto">
          <a:xfrm>
            <a:off x="260648" y="5220072"/>
            <a:ext cx="6096000" cy="3046988"/>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Das Management des Dienstes </a:t>
            </a:r>
            <a:r>
              <a:rPr lang="de-DE" sz="1200" dirty="0" err="1" smtClean="0"/>
              <a:t>iGutesWetter</a:t>
            </a:r>
            <a:r>
              <a:rPr lang="de-DE" sz="1200" dirty="0" smtClean="0"/>
              <a:t> möchten, dass Ihre Wetterstationen „sicherer“ werden. Erklären Sie dem Management welche Arten der Sicherheit es gibt und geben Sie </a:t>
            </a:r>
            <a:r>
              <a:rPr lang="de-DE" sz="1200" dirty="0" smtClean="0"/>
              <a:t>jeweils ein </a:t>
            </a:r>
            <a:r>
              <a:rPr lang="de-DE" sz="1200" dirty="0" smtClean="0"/>
              <a:t>Beispiel wie das konkret für die Wetterstationen umgesetzt werden könnte. </a:t>
            </a:r>
          </a:p>
          <a:p>
            <a:pPr marL="457200" indent="-457200" defTabSz="762000">
              <a:buFontTx/>
              <a:buAutoNum type="alphaUcParenR"/>
            </a:pPr>
            <a:r>
              <a:rPr lang="de-DE" sz="1200" dirty="0" smtClean="0"/>
              <a:t>Ein Temperaturfühler einer Wetterstation hat eine Verfügbarkeit von 90%, die Kommunikationseinheit zur Zentrale 80%. Wie hoch ist die Gesamtverfügbarkeit einer Station, die aus 2 Fühlern und einer </a:t>
            </a:r>
            <a:r>
              <a:rPr lang="de-DE" sz="1200" dirty="0" smtClean="0"/>
              <a:t>gemeinsamen Kommunikationseinheit </a:t>
            </a:r>
            <a:r>
              <a:rPr lang="de-DE" sz="1200" dirty="0" smtClean="0"/>
              <a:t>besteht. </a:t>
            </a:r>
          </a:p>
          <a:p>
            <a:pPr marL="457200" indent="-457200" defTabSz="762000">
              <a:buFontTx/>
              <a:buAutoNum type="alphaUcParenR"/>
            </a:pPr>
            <a:r>
              <a:rPr lang="de-DE" sz="1200" dirty="0" smtClean="0"/>
              <a:t>Wie können Sie die Verfügbarkeit am günstigsten erhöhen, wenn alle Komponenten aus Aufgabe 2 gleich teuer sind? Begründen Sie Ihre Antwort. </a:t>
            </a:r>
          </a:p>
          <a:p>
            <a:pPr marL="457200" indent="-457200" defTabSz="762000">
              <a:buFontTx/>
              <a:buAutoNum type="alphaUcParenR"/>
            </a:pPr>
            <a:r>
              <a:rPr lang="de-DE" sz="1200" dirty="0" smtClean="0"/>
              <a:t>Die Zentrale des </a:t>
            </a:r>
            <a:r>
              <a:rPr lang="de-DE" sz="1200" dirty="0" err="1" smtClean="0"/>
              <a:t>iGutesWetter</a:t>
            </a:r>
            <a:r>
              <a:rPr lang="de-DE" sz="1200" dirty="0" smtClean="0"/>
              <a:t> Dienstes soll georedundant ausgelegt werden. Welche Möglichkeiten kennen Sie in einem Failover-Szenario die Erreichbarkeit aus Sicht einer Wetterstation wieder herzustellen? </a:t>
            </a:r>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285720"/>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dirty="0" smtClean="0">
                <a:solidFill>
                  <a:schemeClr val="tx2"/>
                </a:solidFill>
              </a:rPr>
              <a:t>)__/8  </a:t>
            </a:r>
            <a:r>
              <a:rPr lang="de-DE" sz="1000" smtClean="0">
                <a:solidFill>
                  <a:schemeClr val="tx2"/>
                </a:solidFill>
              </a:rPr>
              <a:t>B)__/6  </a:t>
            </a:r>
            <a:r>
              <a:rPr lang="de-DE" sz="1000" dirty="0" smtClean="0">
                <a:solidFill>
                  <a:schemeClr val="tx2"/>
                </a:solidFill>
              </a:rPr>
              <a:t>C)__/9  </a:t>
            </a:r>
            <a:r>
              <a:rPr lang="de-DE" sz="1000" smtClean="0">
                <a:solidFill>
                  <a:schemeClr val="tx2"/>
                </a:solidFill>
              </a:rPr>
              <a:t>D)__/10  E)__/6  </a:t>
            </a:r>
            <a:r>
              <a:rPr lang="de-DE" sz="1000" dirty="0" smtClean="0">
                <a:solidFill>
                  <a:schemeClr val="tx2"/>
                </a:solidFill>
              </a:rPr>
              <a:t>F)__/4  G)__/8  H)__/8  </a:t>
            </a:r>
            <a:r>
              <a:rPr lang="de-DE" sz="1000" smtClean="0">
                <a:solidFill>
                  <a:schemeClr val="tx2"/>
                </a:solidFill>
              </a:rPr>
              <a:t>I)__/(6)</a:t>
            </a:r>
            <a:r>
              <a:rPr lang="de-DE" sz="1000" dirty="0" smtClean="0">
                <a:solidFill>
                  <a:schemeClr val="tx2"/>
                </a:solidFill>
              </a:rPr>
              <a:t>	__/65 </a:t>
            </a:r>
            <a:r>
              <a:rPr lang="de-DE" sz="1000" dirty="0">
                <a:solidFill>
                  <a:schemeClr val="tx2"/>
                </a:solidFill>
              </a:rPr>
              <a:t>Punkte</a:t>
            </a:r>
          </a:p>
        </p:txBody>
      </p:sp>
      <p:sp>
        <p:nvSpPr>
          <p:cNvPr id="6" name="Text Box 22"/>
          <p:cNvSpPr txBox="1">
            <a:spLocks noChangeArrowheads="1"/>
          </p:cNvSpPr>
          <p:nvPr/>
        </p:nvSpPr>
        <p:spPr bwMode="auto">
          <a:xfrm>
            <a:off x="304800" y="1000100"/>
            <a:ext cx="6096000" cy="2215991"/>
          </a:xfrm>
          <a:prstGeom prst="rect">
            <a:avLst/>
          </a:prstGeom>
          <a:noFill/>
          <a:ln w="25400" algn="ctr">
            <a:noFill/>
            <a:miter lim="800000"/>
            <a:headEnd/>
            <a:tailEnd/>
          </a:ln>
        </p:spPr>
        <p:txBody>
          <a:bodyPr>
            <a:spAutoFit/>
          </a:bodyPr>
          <a:lstStyle/>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100" dirty="0" smtClean="0"/>
          </a:p>
          <a:p>
            <a:pPr marL="457200" indent="-457200" defTabSz="762000">
              <a:buFontTx/>
              <a:buAutoNum type="alphaUcParenR"/>
            </a:pPr>
            <a:endParaRPr lang="de-DE" sz="1100" dirty="0" smtClean="0"/>
          </a:p>
          <a:p>
            <a:pPr marL="457200" indent="-457200" defTabSz="762000">
              <a:buFontTx/>
              <a:buAutoNum type="alphaUcParenR"/>
            </a:pPr>
            <a:endParaRPr lang="de-DE" sz="1100" dirty="0" smtClean="0"/>
          </a:p>
        </p:txBody>
      </p:sp>
      <p:sp>
        <p:nvSpPr>
          <p:cNvPr id="5" name="Text Box 22"/>
          <p:cNvSpPr txBox="1">
            <a:spLocks noChangeArrowheads="1"/>
          </p:cNvSpPr>
          <p:nvPr/>
        </p:nvSpPr>
        <p:spPr bwMode="auto">
          <a:xfrm>
            <a:off x="332656" y="1043608"/>
            <a:ext cx="6096000" cy="4930581"/>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smtClean="0"/>
              <a:t>Schreiben </a:t>
            </a:r>
            <a:r>
              <a:rPr lang="de-DE" sz="1200" dirty="0" smtClean="0"/>
              <a:t>Sie in Pseudocode einen Wurm, der sich über eine </a:t>
            </a:r>
            <a:r>
              <a:rPr lang="de-DE" sz="1200" dirty="0" err="1" smtClean="0"/>
              <a:t>Bufferoverflow</a:t>
            </a:r>
            <a:r>
              <a:rPr lang="de-DE" sz="1200" dirty="0" smtClean="0"/>
              <a:t> Lücke im Webserver einer Wetterstation verbreitet. </a:t>
            </a:r>
          </a:p>
          <a:p>
            <a:pPr marL="457200" indent="-457200" defTabSz="762000">
              <a:buFontTx/>
              <a:buAutoNum type="alphaUcParenR"/>
            </a:pPr>
            <a:r>
              <a:rPr lang="de-DE" sz="1200" dirty="0" smtClean="0"/>
              <a:t>Die </a:t>
            </a:r>
            <a:r>
              <a:rPr lang="de-DE" sz="1200" dirty="0" err="1" smtClean="0"/>
              <a:t>Konkurenz</a:t>
            </a:r>
            <a:r>
              <a:rPr lang="de-DE" sz="1200" dirty="0" smtClean="0"/>
              <a:t> von </a:t>
            </a:r>
            <a:r>
              <a:rPr lang="de-DE" sz="1200" dirty="0" err="1" smtClean="0"/>
              <a:t>iNochBesseresWetter</a:t>
            </a:r>
            <a:r>
              <a:rPr lang="de-DE" sz="1200" dirty="0" smtClean="0"/>
              <a:t> droht Ihre Webseite mit einer </a:t>
            </a:r>
            <a:r>
              <a:rPr lang="de-DE" sz="1200" dirty="0" err="1" smtClean="0"/>
              <a:t>DDoS</a:t>
            </a:r>
            <a:r>
              <a:rPr lang="de-DE" sz="1200" dirty="0" smtClean="0"/>
              <a:t> Attacke mit Hilfe des Bot-Netzes „Donnerwetter“ lahm zu legen. Welche Möglichkeiten kennen Sie sich vor der </a:t>
            </a:r>
            <a:r>
              <a:rPr lang="de-DE" sz="1200" dirty="0" err="1" smtClean="0"/>
              <a:t>DDoS</a:t>
            </a:r>
            <a:r>
              <a:rPr lang="de-DE" sz="1200" dirty="0" smtClean="0"/>
              <a:t> Attacke zu schützen? </a:t>
            </a:r>
          </a:p>
          <a:p>
            <a:pPr marL="457200" indent="-457200" defTabSz="762000">
              <a:buFontTx/>
              <a:buAutoNum type="alphaUcParenR"/>
            </a:pPr>
            <a:r>
              <a:rPr lang="de-DE" sz="1200" dirty="0" smtClean="0"/>
              <a:t>Bei einer genaueren Analyse des Bot-Netzes „Donnerwetter“ stellen Sie fest, dass auch in Ihrem Firmennetz sich einige Bots eingenistet haben. Mit welchen Maßnahmen können Sie einen solchen Schadsoftware Befall in Zukunft vermeiden? </a:t>
            </a:r>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376</Words>
  <Application>Microsoft Office PowerPoint</Application>
  <PresentationFormat>Bildschirmpräsentation (4:3)</PresentationFormat>
  <Paragraphs>40</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an_2</vt:lpstr>
      <vt:lpstr>Network Security  Klausur an der Hochschule Karlsruhe - Technik und Wirtschaft Sommersemester 2013, Mittwoch, 03.07.2013, 14:00 Uhr</vt:lpstr>
      <vt:lpstr>PowerPoint-Präsentation</vt:lpstr>
    </vt:vector>
  </TitlesOfParts>
  <Company>HiLAN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gio</cp:lastModifiedBy>
  <cp:revision>541</cp:revision>
  <cp:lastPrinted>1999-04-01T10:27:55Z</cp:lastPrinted>
  <dcterms:created xsi:type="dcterms:W3CDTF">1999-06-08T13:15:35Z</dcterms:created>
  <dcterms:modified xsi:type="dcterms:W3CDTF">2013-07-01T20:49:49Z</dcterms:modified>
</cp:coreProperties>
</file>