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144000" type="screen4x3"/>
  <p:notesSz cx="6797675" cy="9926638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Fischer" initials="MF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96633"/>
    <a:srgbClr val="99FF99"/>
    <a:srgbClr val="FFFFCC"/>
    <a:srgbClr val="4D4D4D"/>
    <a:srgbClr val="1C1C1C"/>
    <a:srgbClr val="777777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364" autoAdjust="0"/>
  </p:normalViewPr>
  <p:slideViewPr>
    <p:cSldViewPr>
      <p:cViewPr>
        <p:scale>
          <a:sx n="107" d="100"/>
          <a:sy n="107" d="100"/>
        </p:scale>
        <p:origin x="-4028" y="-1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64" y="-77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7"/>
            <a:ext cx="2946400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0307"/>
            <a:ext cx="2946400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fld id="{D4AA66E4-3E7F-444A-9664-2E55CBB8AA2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3850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3036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120650"/>
            <a:ext cx="1543050" cy="8642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120650"/>
            <a:ext cx="4476750" cy="86423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1676400"/>
            <a:ext cx="3009900" cy="708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1676400"/>
            <a:ext cx="3009900" cy="708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120650"/>
            <a:ext cx="4533900" cy="102235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676400"/>
            <a:ext cx="6172200" cy="7086600"/>
          </a:xfrm>
          <a:prstGeom prst="rect">
            <a:avLst/>
          </a:prstGeom>
          <a:noFill/>
          <a:ln w="25400" algn="ctr">
            <a:solidFill>
              <a:srgbClr val="800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609600" indent="-609600" algn="l" rtl="0" eaLnBrk="0" fontAlgn="base" hangingPunct="0">
        <a:spcBef>
          <a:spcPct val="20000"/>
        </a:spcBef>
        <a:spcAft>
          <a:spcPct val="0"/>
        </a:spcAft>
        <a:buAutoNum type="alphaLcParenR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71678" y="142844"/>
            <a:ext cx="4343400" cy="9906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de-DE" sz="2000" dirty="0" smtClean="0"/>
              <a:t>IT Security </a:t>
            </a:r>
            <a:br>
              <a:rPr lang="de-DE" sz="2000" dirty="0" smtClean="0"/>
            </a:br>
            <a:r>
              <a:rPr lang="de-DE" sz="1000" dirty="0" smtClean="0"/>
              <a:t>Klausur an der Hochschule Karlsruhe - Technik und Wirtschaft Sommersemester 2019, Mittwoch, 24.07.2019, 14:00 Uhr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370013"/>
            <a:ext cx="6019800" cy="8257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 eaLnBrk="1" hangingPunct="1"/>
            <a:r>
              <a:rPr lang="de-DE" sz="1600" dirty="0" smtClean="0"/>
              <a:t>Name:</a:t>
            </a:r>
            <a:r>
              <a:rPr lang="de-DE" sz="1200" dirty="0" smtClean="0"/>
              <a:t>___________________   </a:t>
            </a:r>
            <a:r>
              <a:rPr lang="de-DE" sz="1600" dirty="0" smtClean="0"/>
              <a:t>Punkte:</a:t>
            </a:r>
            <a:r>
              <a:rPr lang="de-DE" sz="1400" u="sng" dirty="0" smtClean="0"/>
              <a:t>______</a:t>
            </a:r>
            <a:r>
              <a:rPr lang="de-DE" sz="1600" dirty="0" smtClean="0"/>
              <a:t>/</a:t>
            </a:r>
            <a:r>
              <a:rPr lang="de-DE" sz="800" dirty="0" smtClean="0"/>
              <a:t>100</a:t>
            </a:r>
            <a:r>
              <a:rPr lang="de-DE" sz="1000" dirty="0" smtClean="0"/>
              <a:t> </a:t>
            </a:r>
            <a:r>
              <a:rPr lang="de-DE" sz="600" dirty="0" smtClean="0"/>
              <a:t>(40 zum Bestehen)    </a:t>
            </a:r>
            <a:r>
              <a:rPr lang="de-DE" sz="1600" dirty="0" smtClean="0"/>
              <a:t>Note:____</a:t>
            </a:r>
          </a:p>
          <a:p>
            <a:pPr algn="l" eaLnBrk="1" hangingPunct="1"/>
            <a:r>
              <a:rPr lang="de-DE" sz="1000" b="1" dirty="0" smtClean="0"/>
              <a:t>Disclaimer:</a:t>
            </a:r>
            <a:br>
              <a:rPr lang="de-DE" sz="1000" b="1" dirty="0" smtClean="0"/>
            </a:br>
            <a:r>
              <a:rPr lang="de-DE" sz="900" dirty="0" smtClean="0"/>
              <a:t>- Zugelassene Hilfsmittel: keine ausser Stifte und Lineal</a:t>
            </a:r>
            <a:br>
              <a:rPr lang="de-DE" sz="900" dirty="0" smtClean="0"/>
            </a:br>
            <a:r>
              <a:rPr lang="de-DE" sz="900" dirty="0" smtClean="0"/>
              <a:t>- Der Lösungsweg muss bei allen Aufgaben ersichtlich sein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381000" y="2532063"/>
            <a:ext cx="6019800" cy="4572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0"/>
              </a:spcBef>
              <a:buFontTx/>
              <a:buNone/>
            </a:pPr>
            <a:r>
              <a:rPr lang="de-DE" sz="2000" dirty="0">
                <a:solidFill>
                  <a:schemeClr val="tx2"/>
                </a:solidFill>
              </a:rPr>
              <a:t>Aufgabe 1: Begriffswelt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chemeClr val="tx2"/>
                </a:solidFill>
              </a:rPr>
              <a:t>__/10					__/</a:t>
            </a:r>
            <a:r>
              <a:rPr lang="de-DE" sz="1000" dirty="0" smtClean="0">
                <a:solidFill>
                  <a:schemeClr val="tx2"/>
                </a:solidFill>
              </a:rPr>
              <a:t>10 </a:t>
            </a:r>
            <a:r>
              <a:rPr lang="de-DE" sz="1000" dirty="0">
                <a:solidFill>
                  <a:schemeClr val="tx2"/>
                </a:solidFill>
              </a:rPr>
              <a:t>Punkte</a:t>
            </a:r>
            <a:endParaRPr lang="de-DE" sz="2000" dirty="0">
              <a:solidFill>
                <a:schemeClr val="tx2"/>
              </a:solidFill>
            </a:endParaRPr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404664" y="4355976"/>
            <a:ext cx="6019800" cy="4572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0"/>
              </a:spcBef>
              <a:buNone/>
            </a:pPr>
            <a:r>
              <a:rPr lang="de-DE" sz="2000" dirty="0">
                <a:solidFill>
                  <a:schemeClr val="tx2"/>
                </a:solidFill>
                <a:latin typeface="+mn-lt"/>
              </a:rPr>
              <a:t>Aufgabe 2: </a:t>
            </a:r>
            <a:r>
              <a:rPr lang="de-DE" sz="2000" dirty="0" smtClean="0">
                <a:solidFill>
                  <a:schemeClr val="tx2"/>
                </a:solidFill>
                <a:latin typeface="+mn-lt"/>
              </a:rPr>
              <a:t>Safety</a:t>
            </a:r>
            <a:endParaRPr lang="de-DE" sz="20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r>
              <a:rPr lang="de-DE" sz="1000" dirty="0">
                <a:solidFill>
                  <a:schemeClr val="tx2"/>
                </a:solidFill>
              </a:rPr>
              <a:t>A</a:t>
            </a:r>
            <a:r>
              <a:rPr lang="de-DE" sz="1000" dirty="0" smtClean="0">
                <a:solidFill>
                  <a:schemeClr val="tx2"/>
                </a:solidFill>
              </a:rPr>
              <a:t>)__/7   </a:t>
            </a:r>
            <a:r>
              <a:rPr lang="de-DE" sz="1000" dirty="0">
                <a:solidFill>
                  <a:schemeClr val="tx2"/>
                </a:solidFill>
              </a:rPr>
              <a:t>B</a:t>
            </a:r>
            <a:r>
              <a:rPr lang="de-DE" sz="1000" dirty="0" smtClean="0">
                <a:solidFill>
                  <a:schemeClr val="tx2"/>
                </a:solidFill>
              </a:rPr>
              <a:t>)__/7   C)__/7   D)__/7   E) __/6			__/34 </a:t>
            </a:r>
            <a:r>
              <a:rPr lang="de-DE" sz="1000" dirty="0">
                <a:solidFill>
                  <a:schemeClr val="tx2"/>
                </a:solidFill>
              </a:rPr>
              <a:t>Punkte</a:t>
            </a:r>
          </a:p>
        </p:txBody>
      </p:sp>
      <p:sp>
        <p:nvSpPr>
          <p:cNvPr id="1032" name="Text Box 21"/>
          <p:cNvSpPr txBox="1">
            <a:spLocks noChangeArrowheads="1"/>
          </p:cNvSpPr>
          <p:nvPr/>
        </p:nvSpPr>
        <p:spPr bwMode="auto">
          <a:xfrm>
            <a:off x="381000" y="3065463"/>
            <a:ext cx="6019800" cy="13111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 eaLnBrk="0" hangingPunct="0">
              <a:buNone/>
            </a:pPr>
            <a:r>
              <a:rPr lang="de-DE" sz="1200" dirty="0" smtClean="0"/>
              <a:t>Der E-Auto Boom hält an, E-Tankstellen sprießen. Sie sind verantwortlich für die Sicherheit der Abrechnungsinfrastruktur solcher Tankstellen. </a:t>
            </a:r>
            <a:endParaRPr lang="de-DE" altLang="de-DE" sz="1200" dirty="0" smtClean="0"/>
          </a:p>
          <a:p>
            <a:pPr defTabSz="762000" eaLnBrk="0" hangingPunct="0">
              <a:buNone/>
            </a:pPr>
            <a:r>
              <a:rPr lang="de-DE" altLang="de-DE" sz="1200" dirty="0" smtClean="0"/>
              <a:t>Erklären Sie zunächst kurz folgende 10 Begriffe aus der IT Security Vorlesung:</a:t>
            </a:r>
            <a:br>
              <a:rPr lang="de-DE" altLang="de-DE" sz="1200" dirty="0" smtClean="0"/>
            </a:br>
            <a:r>
              <a:rPr lang="de-DE" altLang="de-DE" sz="1200" dirty="0" smtClean="0"/>
              <a:t>Zurechenbarkeit, ISO 27001, Hybridredundanz, ASLR, SSDLC, Risiko (nach ISO), </a:t>
            </a:r>
          </a:p>
          <a:p>
            <a:pPr defTabSz="762000" eaLnBrk="0" hangingPunct="0">
              <a:buNone/>
            </a:pPr>
            <a:r>
              <a:rPr lang="de-DE" altLang="de-DE" sz="1200" dirty="0" smtClean="0"/>
              <a:t>Spoofing, Cross Site Scripting, </a:t>
            </a:r>
            <a:r>
              <a:rPr lang="de-DE" altLang="de-DE" sz="1200" dirty="0" err="1" smtClean="0"/>
              <a:t>DoS</a:t>
            </a:r>
            <a:r>
              <a:rPr lang="de-DE" altLang="de-DE" sz="1200" dirty="0" smtClean="0"/>
              <a:t>, NAT</a:t>
            </a:r>
            <a:endParaRPr lang="de-DE" altLang="de-DE" sz="1200" dirty="0"/>
          </a:p>
          <a:p>
            <a:pPr defTabSz="762000" eaLnBrk="0" hangingPunct="0">
              <a:buNone/>
            </a:pPr>
            <a:endParaRPr lang="en-US" sz="1200" dirty="0" smtClean="0"/>
          </a:p>
        </p:txBody>
      </p:sp>
      <p:sp>
        <p:nvSpPr>
          <p:cNvPr id="1033" name="Text Box 22"/>
          <p:cNvSpPr txBox="1">
            <a:spLocks noChangeArrowheads="1"/>
          </p:cNvSpPr>
          <p:nvPr/>
        </p:nvSpPr>
        <p:spPr bwMode="auto">
          <a:xfrm>
            <a:off x="404664" y="4917056"/>
            <a:ext cx="6096000" cy="39333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Für eine E-Tankstelle ist die Stromversorgung über zwei redundante Anbindungen von je 80% Verfügbarkeit ausgelegt. Der Internet-</a:t>
            </a:r>
            <a:r>
              <a:rPr lang="de-DE" sz="1200" dirty="0" err="1" smtClean="0"/>
              <a:t>Uplink</a:t>
            </a:r>
            <a:r>
              <a:rPr lang="de-DE" sz="1200" dirty="0" smtClean="0"/>
              <a:t> zur Abrechnungszentrale ist ebenfalls zweifach ausgelegt, Provider 1 hat 90% Verfügbarkeit, Provider 2 hat 70% </a:t>
            </a:r>
            <a:r>
              <a:rPr lang="de-DE" sz="1200" dirty="0"/>
              <a:t>V</a:t>
            </a:r>
            <a:r>
              <a:rPr lang="de-DE" sz="1200" dirty="0" smtClean="0"/>
              <a:t>erfügbarkeit.</a:t>
            </a:r>
            <a:br>
              <a:rPr lang="de-DE" sz="1200" dirty="0" smtClean="0"/>
            </a:br>
            <a:r>
              <a:rPr lang="de-DE" sz="1200" dirty="0" smtClean="0"/>
              <a:t>Wie groß ist die Ausfallwahrscheinlichkeit der E-Tankstelle, wenn sowohl Stromzufuhr als auch Abrechnung funktionieren müssen um zu tanken?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Sie überlegen, einen neuen E-Tankstellentyp durch einen stabilen Zaun zu schützen, damit sie nicht so leicht durch E-Mobile umgefahren werden können. Ohne Zaun geschieht das mit 10% der E-Tankstellen pro Jahr, mit Zaun würde es nur mit 5% der E-Tankstellen passieren. Ein Zaun kostet 1500€, eine E-Tankstelle zu reparieren oder neu aufzubauen 20000€. </a:t>
            </a:r>
            <a:r>
              <a:rPr lang="de-DE" sz="1200" dirty="0"/>
              <a:t/>
            </a:r>
            <a:br>
              <a:rPr lang="de-DE" sz="1200" dirty="0"/>
            </a:br>
            <a:r>
              <a:rPr lang="de-DE" sz="1200" dirty="0" smtClean="0"/>
              <a:t>Lohnt es sich bereits im ersten Jahr, die Zäune aufzustellen?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Folgende Elemente aus dem Bereich der Elektromobilität können redundant ausgelegt sein. Kreuzen Sie all diejenigen an, bei denen Zuverlässigkeit wichtiger als Verfügbarkeit ist:</a:t>
            </a:r>
            <a:br>
              <a:rPr lang="de-DE" sz="1200" dirty="0" smtClean="0"/>
            </a:br>
            <a:r>
              <a:rPr lang="de-DE" sz="1200" dirty="0" smtClean="0"/>
              <a:t>[  ] Airbag, [  ] Servolenkung, [  ] Elektronischer Autoschlüssel, </a:t>
            </a:r>
            <a:br>
              <a:rPr lang="de-DE" sz="1200" dirty="0" smtClean="0"/>
            </a:br>
            <a:r>
              <a:rPr lang="de-DE" sz="1200" dirty="0" smtClean="0"/>
              <a:t>[  ] elektrische Sitzhöhenverstellung, [  ] Stromversorgung der E-Tankstellen</a:t>
            </a:r>
            <a:br>
              <a:rPr lang="de-DE" sz="1200" dirty="0" smtClean="0"/>
            </a:br>
            <a:r>
              <a:rPr lang="de-DE" sz="1200" dirty="0" smtClean="0"/>
              <a:t>[  ] Assistenz für autonomes Fahren, [  ] Navigationssystem</a:t>
            </a:r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</p:txBody>
      </p:sp>
      <p:pic>
        <p:nvPicPr>
          <p:cNvPr id="12" name="Grafik 11" descr="root.png"/>
          <p:cNvPicPr>
            <a:picLocks noChangeAspect="1"/>
          </p:cNvPicPr>
          <p:nvPr/>
        </p:nvPicPr>
        <p:blipFill>
          <a:blip r:embed="rId2" cstate="print"/>
          <a:srcRect t="46216"/>
          <a:stretch>
            <a:fillRect/>
          </a:stretch>
        </p:blipFill>
        <p:spPr>
          <a:xfrm>
            <a:off x="214290" y="214282"/>
            <a:ext cx="1653654" cy="4235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357166" y="2746648"/>
            <a:ext cx="6019800" cy="4572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0"/>
              </a:spcBef>
              <a:buFontTx/>
              <a:buNone/>
            </a:pPr>
            <a:r>
              <a:rPr lang="de-DE" sz="2000" dirty="0">
                <a:solidFill>
                  <a:schemeClr val="tx2"/>
                </a:solidFill>
              </a:rPr>
              <a:t>Aufgabe </a:t>
            </a:r>
            <a:r>
              <a:rPr lang="de-DE" sz="2000" dirty="0" smtClean="0">
                <a:solidFill>
                  <a:schemeClr val="tx2"/>
                </a:solidFill>
              </a:rPr>
              <a:t>3: Security</a:t>
            </a:r>
            <a:endParaRPr lang="de-DE" sz="2000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chemeClr val="tx2"/>
                </a:solidFill>
              </a:rPr>
              <a:t>A</a:t>
            </a:r>
            <a:r>
              <a:rPr lang="de-DE" sz="1000" dirty="0" smtClean="0">
                <a:solidFill>
                  <a:schemeClr val="tx2"/>
                </a:solidFill>
              </a:rPr>
              <a:t>)__/8   B)__/7   C)__/7   D)__/7   E)__/8   F)__/7   G)__/6   H)__/6	__/56 </a:t>
            </a:r>
            <a:r>
              <a:rPr lang="de-DE" sz="1000" dirty="0">
                <a:solidFill>
                  <a:schemeClr val="tx2"/>
                </a:solidFill>
              </a:rPr>
              <a:t>Punkte</a:t>
            </a: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332656" y="3348902"/>
            <a:ext cx="6096000" cy="5373779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Die E-Tankstellen sind über einen Circuit Level Proxy an das Backend des Abrechnungssystems angeschlossen. Schreiben Sie in Pseudocode zur Erläuterung der Funktionsweise einen solchen Circuit Level Proxy.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Welchen Beitrag zum Thema Sicherheit leistet ein Circuit Level Proxy?</a:t>
            </a:r>
            <a:br>
              <a:rPr lang="de-DE" sz="1200" dirty="0" smtClean="0"/>
            </a:br>
            <a:r>
              <a:rPr lang="de-DE" sz="1200" dirty="0" smtClean="0"/>
              <a:t>Bitte betrachten Sie auch Konzepte die Sie nicht notwendigerweise in Aufgabe A implementiert haben.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Im Rahmen einer </a:t>
            </a:r>
            <a:r>
              <a:rPr lang="de-DE" sz="1200" dirty="0" err="1" smtClean="0"/>
              <a:t>Threat</a:t>
            </a:r>
            <a:r>
              <a:rPr lang="de-DE" sz="1200" dirty="0" smtClean="0"/>
              <a:t> Analysis betrachten Sie die Authentisierung an E-Tankstellen. Welche Attacken könnten diese bedrohen</a:t>
            </a:r>
            <a:r>
              <a:rPr lang="de-DE" sz="1200" smtClean="0"/>
              <a:t>? </a:t>
            </a:r>
            <a:br>
              <a:rPr lang="de-DE" sz="1200" smtClean="0"/>
            </a:br>
            <a:r>
              <a:rPr lang="de-DE" sz="1200" smtClean="0"/>
              <a:t>Beschreiben </a:t>
            </a:r>
            <a:r>
              <a:rPr lang="de-DE" sz="1200" dirty="0" smtClean="0"/>
              <a:t>Sie mindestens 3 </a:t>
            </a:r>
            <a:r>
              <a:rPr lang="de-DE" sz="1200" dirty="0" err="1" smtClean="0"/>
              <a:t>Attackszenarien</a:t>
            </a:r>
            <a:r>
              <a:rPr lang="de-DE" sz="1200" dirty="0" smtClean="0"/>
              <a:t>.  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Welche </a:t>
            </a:r>
            <a:r>
              <a:rPr lang="de-DE" sz="1200" dirty="0"/>
              <a:t>Gefahr besteht in folgendem Code-Fragment, und warum?</a:t>
            </a:r>
            <a:br>
              <a:rPr lang="de-DE" sz="1200" dirty="0"/>
            </a:b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DoSmashComputerIntenselyNowWithBadaboom</a:t>
            </a:r>
            <a:r>
              <a:rPr lang="de-DE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char</a:t>
            </a:r>
            <a:r>
              <a:rPr lang="de-DE" sz="12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pComputerID</a:t>
            </a:r>
            <a:r>
              <a:rPr lang="de-DE" sz="1200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de-DE" sz="1200" dirty="0">
                <a:latin typeface="Courier New" pitchFamily="49" charset="0"/>
                <a:cs typeface="Courier New" pitchFamily="49" charset="0"/>
              </a:rPr>
            </a:br>
            <a:r>
              <a:rPr lang="de-DE" sz="1200" dirty="0">
                <a:latin typeface="Courier New" pitchFamily="49" charset="0"/>
                <a:cs typeface="Courier New" pitchFamily="49" charset="0"/>
              </a:rPr>
              <a:t>{</a:t>
            </a:r>
            <a:br>
              <a:rPr lang="de-DE" sz="1200" dirty="0">
                <a:latin typeface="Courier New" pitchFamily="49" charset="0"/>
                <a:cs typeface="Courier New" pitchFamily="49" charset="0"/>
              </a:rPr>
            </a:br>
            <a:r>
              <a:rPr lang="de-DE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unsigned</a:t>
            </a:r>
            <a:r>
              <a:rPr lang="de-DE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de-DE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counter</a:t>
            </a:r>
            <a:r>
              <a:rPr lang="de-DE" sz="12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de-DE" sz="1200" dirty="0">
                <a:latin typeface="Courier New" pitchFamily="49" charset="0"/>
                <a:cs typeface="Courier New" pitchFamily="49" charset="0"/>
              </a:rPr>
            </a:br>
            <a:r>
              <a:rPr lang="de-DE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char</a:t>
            </a:r>
            <a:r>
              <a:rPr lang="de-DE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pFutureCube</a:t>
            </a:r>
            <a:r>
              <a:rPr lang="de-DE" sz="1200" dirty="0">
                <a:latin typeface="Courier New" pitchFamily="49" charset="0"/>
                <a:cs typeface="Courier New" pitchFamily="49" charset="0"/>
              </a:rPr>
              <a:t>[11];</a:t>
            </a:r>
            <a:br>
              <a:rPr lang="de-DE" sz="1200" dirty="0">
                <a:latin typeface="Courier New" pitchFamily="49" charset="0"/>
                <a:cs typeface="Courier New" pitchFamily="49" charset="0"/>
              </a:rPr>
            </a:br>
            <a:r>
              <a:rPr lang="de-DE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de-DE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cboom</a:t>
            </a:r>
            <a:r>
              <a:rPr lang="de-DE" sz="12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cbam</a:t>
            </a:r>
            <a:r>
              <a:rPr lang="de-DE" sz="12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cbim</a:t>
            </a:r>
            <a:r>
              <a:rPr lang="de-DE" sz="1200" dirty="0">
                <a:latin typeface="Courier New" pitchFamily="49" charset="0"/>
                <a:cs typeface="Courier New" pitchFamily="49" charset="0"/>
              </a:rPr>
              <a:t> = 32;</a:t>
            </a:r>
            <a:br>
              <a:rPr lang="de-DE" sz="1200" dirty="0">
                <a:latin typeface="Courier New" pitchFamily="49" charset="0"/>
                <a:cs typeface="Courier New" pitchFamily="49" charset="0"/>
              </a:rPr>
            </a:br>
            <a:r>
              <a:rPr lang="de-DE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strcpy</a:t>
            </a:r>
            <a:r>
              <a:rPr lang="de-DE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pFutureCube</a:t>
            </a:r>
            <a:r>
              <a:rPr lang="de-DE" sz="12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pComputerID</a:t>
            </a:r>
            <a:r>
              <a:rPr lang="de-DE" sz="12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de-DE" sz="1200" dirty="0">
                <a:latin typeface="Courier New" pitchFamily="49" charset="0"/>
                <a:cs typeface="Courier New" pitchFamily="49" charset="0"/>
              </a:rPr>
            </a:br>
            <a:r>
              <a:rPr lang="de-DE" sz="1200" dirty="0">
                <a:latin typeface="Courier New" pitchFamily="49" charset="0"/>
                <a:cs typeface="Courier New" pitchFamily="49" charset="0"/>
              </a:rPr>
              <a:t>	/* ... */</a:t>
            </a:r>
            <a:br>
              <a:rPr lang="de-DE" sz="1200" dirty="0">
                <a:latin typeface="Courier New" pitchFamily="49" charset="0"/>
                <a:cs typeface="Courier New" pitchFamily="49" charset="0"/>
              </a:rPr>
            </a:br>
            <a:r>
              <a:rPr lang="de-DE" sz="1200" dirty="0">
                <a:latin typeface="Courier New" pitchFamily="49" charset="0"/>
                <a:cs typeface="Courier New" pitchFamily="49" charset="0"/>
              </a:rPr>
              <a:t>}</a:t>
            </a:r>
            <a:endParaRPr lang="de-DE" sz="1200" dirty="0"/>
          </a:p>
          <a:p>
            <a:pPr marL="457200" indent="-457200" defTabSz="762000">
              <a:buFontTx/>
              <a:buAutoNum type="alphaUcParenR"/>
            </a:pPr>
            <a:r>
              <a:rPr lang="de-DE" sz="1200" dirty="0"/>
              <a:t>Beschreiben Sie das Stack-Layout direkt nach dem Aufruf von </a:t>
            </a: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DoSmashComputerIntenselyNowWithBadaboom</a:t>
            </a: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r>
              <a:rPr lang="de-DE" sz="1200" dirty="0"/>
              <a:t>Welchen typischen Einschränkungen sind bei der Entwicklung von </a:t>
            </a:r>
            <a:r>
              <a:rPr lang="de-DE" sz="1200" dirty="0" err="1"/>
              <a:t>ShellCode</a:t>
            </a:r>
            <a:r>
              <a:rPr lang="de-DE" sz="1200" dirty="0"/>
              <a:t> zu beachten?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/>
              <a:t>Mit welcher Maßnahme können Sie sowohl </a:t>
            </a:r>
            <a:r>
              <a:rPr lang="de-DE" sz="1200" dirty="0" err="1"/>
              <a:t>Buffer</a:t>
            </a:r>
            <a:r>
              <a:rPr lang="de-DE" sz="1200" dirty="0"/>
              <a:t> Overflows als auch SQL </a:t>
            </a:r>
            <a:r>
              <a:rPr lang="de-DE" sz="1200" dirty="0" err="1"/>
              <a:t>Injections</a:t>
            </a:r>
            <a:r>
              <a:rPr lang="de-DE" sz="1200" dirty="0"/>
              <a:t> und XSS vermeiden?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Entwerfen Sie für die Administratoren des E-Tankstellennetzes eine sinnvolle Passwort-</a:t>
            </a:r>
            <a:r>
              <a:rPr lang="de-DE" sz="1200" dirty="0" err="1" smtClean="0"/>
              <a:t>Policy</a:t>
            </a:r>
            <a:r>
              <a:rPr lang="de-DE" sz="1200" dirty="0" smtClean="0"/>
              <a:t>.</a:t>
            </a:r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332656" y="323528"/>
            <a:ext cx="6096000" cy="142192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defTabSz="762000">
              <a:buFont typeface="Wingdings" panose="05000000000000000000" pitchFamily="2" charset="2"/>
              <a:buAutoNum type="alphaUcParenR" startAt="4"/>
            </a:pPr>
            <a:r>
              <a:rPr lang="de-DE" sz="1200" dirty="0" smtClean="0"/>
              <a:t>Welches bzw. welche Schutzziel(e) werden mit der Umsetzung der untenstehenden Maßnahmen jeweils verfolgt (Hinweis: lässt sich gut in einer Tabelle darstellen)? </a:t>
            </a:r>
            <a:br>
              <a:rPr lang="de-DE" sz="1200" dirty="0" smtClean="0"/>
            </a:br>
            <a:r>
              <a:rPr lang="de-DE" sz="1200" dirty="0" smtClean="0"/>
              <a:t>Verschlüsselung, 4-Augen Prinzip, RAID, Ersatz-Ladesäule, Paketfilter, Archivsystem, Zugangskontrolle zum RZ</a:t>
            </a:r>
          </a:p>
          <a:p>
            <a:pPr marL="457200" indent="-457200" defTabSz="762000">
              <a:buFont typeface="Wingdings" panose="05000000000000000000" pitchFamily="2" charset="2"/>
              <a:buAutoNum type="alphaUcParenR" startAt="4"/>
            </a:pPr>
            <a:r>
              <a:rPr lang="de-DE" sz="1200" dirty="0" smtClean="0"/>
              <a:t>Was für Redundanz-Arten aus der Vorlesung werden in der folgenden Darstellung beschrieben?</a:t>
            </a:r>
          </a:p>
        </p:txBody>
      </p:sp>
      <p:sp>
        <p:nvSpPr>
          <p:cNvPr id="2" name="Rechteck 1"/>
          <p:cNvSpPr/>
          <p:nvPr/>
        </p:nvSpPr>
        <p:spPr bwMode="auto">
          <a:xfrm>
            <a:off x="2852936" y="1691680"/>
            <a:ext cx="864096" cy="229087"/>
          </a:xfrm>
          <a:prstGeom prst="rect">
            <a:avLst/>
          </a:prstGeom>
          <a:solidFill>
            <a:srgbClr val="C0C0C0">
              <a:alpha val="50000"/>
            </a:srgbClr>
          </a:solidFill>
          <a:ln w="25400" cap="flat" cmpd="sng" algn="ctr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Loadbalancer</a:t>
            </a:r>
            <a:endParaRPr kumimoji="0" lang="de-D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980728" y="2071241"/>
            <a:ext cx="864096" cy="346977"/>
          </a:xfrm>
          <a:prstGeom prst="rect">
            <a:avLst/>
          </a:prstGeom>
          <a:solidFill>
            <a:srgbClr val="C0C0C0">
              <a:alpha val="50000"/>
            </a:srgbClr>
          </a:solidFill>
          <a:ln w="25400" cap="flat" cmpd="sng" algn="ctr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Server Typ 1,</a:t>
            </a:r>
            <a:br>
              <a: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aktiv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1916832" y="2065544"/>
            <a:ext cx="864096" cy="346977"/>
          </a:xfrm>
          <a:prstGeom prst="rect">
            <a:avLst/>
          </a:prstGeom>
          <a:solidFill>
            <a:srgbClr val="C0C0C0">
              <a:alpha val="50000"/>
            </a:srgbClr>
          </a:solidFill>
          <a:ln w="25400" cap="flat" cmpd="sng" algn="ctr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Server Typ 1,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aktiv</a:t>
            </a:r>
          </a:p>
        </p:txBody>
      </p:sp>
      <p:sp>
        <p:nvSpPr>
          <p:cNvPr id="9" name="Rechteck 8"/>
          <p:cNvSpPr/>
          <p:nvPr/>
        </p:nvSpPr>
        <p:spPr bwMode="auto">
          <a:xfrm>
            <a:off x="2852936" y="2065543"/>
            <a:ext cx="864096" cy="346977"/>
          </a:xfrm>
          <a:prstGeom prst="rect">
            <a:avLst/>
          </a:prstGeom>
          <a:solidFill>
            <a:srgbClr val="C0C0C0">
              <a:alpha val="50000"/>
            </a:srgbClr>
          </a:solidFill>
          <a:ln w="25400" cap="flat" cmpd="sng" algn="ctr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Server Typ 1,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aktiv</a:t>
            </a:r>
          </a:p>
        </p:txBody>
      </p:sp>
      <p:sp>
        <p:nvSpPr>
          <p:cNvPr id="10" name="Rechteck 9"/>
          <p:cNvSpPr/>
          <p:nvPr/>
        </p:nvSpPr>
        <p:spPr bwMode="auto">
          <a:xfrm>
            <a:off x="3789040" y="2066125"/>
            <a:ext cx="864096" cy="346977"/>
          </a:xfrm>
          <a:prstGeom prst="rect">
            <a:avLst/>
          </a:prstGeom>
          <a:solidFill>
            <a:srgbClr val="C0C0C0">
              <a:alpha val="50000"/>
            </a:srgbClr>
          </a:solidFill>
          <a:ln w="25400" cap="flat" cmpd="sng" algn="ctr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Server Typ 1,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de-DE" sz="800" dirty="0" err="1" smtClean="0"/>
              <a:t>standby</a:t>
            </a:r>
            <a:endParaRPr kumimoji="0" lang="de-D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4725144" y="2063814"/>
            <a:ext cx="864096" cy="346977"/>
          </a:xfrm>
          <a:prstGeom prst="rect">
            <a:avLst/>
          </a:prstGeom>
          <a:solidFill>
            <a:srgbClr val="C0C0C0">
              <a:alpha val="50000"/>
            </a:srgbClr>
          </a:solidFill>
          <a:ln w="25400" cap="flat" cmpd="sng" algn="ctr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Server Typ 1,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standby</a:t>
            </a:r>
            <a:endParaRPr kumimoji="0" lang="de-D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" name="Gewinkelte Verbindung 14"/>
          <p:cNvCxnSpPr>
            <a:stCxn id="7" idx="0"/>
            <a:endCxn id="2" idx="2"/>
          </p:cNvCxnSpPr>
          <p:nvPr/>
        </p:nvCxnSpPr>
        <p:spPr bwMode="auto">
          <a:xfrm rot="5400000" flipH="1" flipV="1">
            <a:off x="2273643" y="1059900"/>
            <a:ext cx="150474" cy="1872208"/>
          </a:xfrm>
          <a:prstGeom prst="bentConnector3">
            <a:avLst/>
          </a:prstGeom>
          <a:solidFill>
            <a:srgbClr val="C0C0C0">
              <a:alpha val="50000"/>
            </a:srgbClr>
          </a:solidFill>
          <a:ln w="25400" cap="flat" cmpd="sng" algn="ctr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Gewinkelte Verbindung 15"/>
          <p:cNvCxnSpPr>
            <a:stCxn id="8" idx="0"/>
            <a:endCxn id="2" idx="2"/>
          </p:cNvCxnSpPr>
          <p:nvPr/>
        </p:nvCxnSpPr>
        <p:spPr bwMode="auto">
          <a:xfrm rot="5400000" flipH="1" flipV="1">
            <a:off x="2744544" y="1525104"/>
            <a:ext cx="144777" cy="936104"/>
          </a:xfrm>
          <a:prstGeom prst="bentConnector3">
            <a:avLst>
              <a:gd name="adj1" fmla="val 50000"/>
            </a:avLst>
          </a:prstGeom>
          <a:solidFill>
            <a:srgbClr val="C0C0C0">
              <a:alpha val="50000"/>
            </a:srgbClr>
          </a:solidFill>
          <a:ln w="25400" cap="flat" cmpd="sng" algn="ctr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Gewinkelte Verbindung 18"/>
          <p:cNvCxnSpPr>
            <a:stCxn id="9" idx="0"/>
            <a:endCxn id="2" idx="2"/>
          </p:cNvCxnSpPr>
          <p:nvPr/>
        </p:nvCxnSpPr>
        <p:spPr bwMode="auto">
          <a:xfrm rot="5400000" flipH="1" flipV="1">
            <a:off x="3212596" y="1993155"/>
            <a:ext cx="144776" cy="12700"/>
          </a:xfrm>
          <a:prstGeom prst="bentConnector3">
            <a:avLst>
              <a:gd name="adj1" fmla="val 50000"/>
            </a:avLst>
          </a:prstGeom>
          <a:solidFill>
            <a:srgbClr val="C0C0C0">
              <a:alpha val="50000"/>
            </a:srgbClr>
          </a:solidFill>
          <a:ln w="25400" cap="flat" cmpd="sng" algn="ctr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Gewinkelte Verbindung 21"/>
          <p:cNvCxnSpPr>
            <a:stCxn id="10" idx="0"/>
            <a:endCxn id="2" idx="2"/>
          </p:cNvCxnSpPr>
          <p:nvPr/>
        </p:nvCxnSpPr>
        <p:spPr bwMode="auto">
          <a:xfrm rot="16200000" flipV="1">
            <a:off x="3680357" y="1525394"/>
            <a:ext cx="145358" cy="936104"/>
          </a:xfrm>
          <a:prstGeom prst="bentConnector3">
            <a:avLst>
              <a:gd name="adj1" fmla="val 50000"/>
            </a:avLst>
          </a:prstGeom>
          <a:solidFill>
            <a:srgbClr val="C0C0C0">
              <a:alpha val="50000"/>
            </a:srgbClr>
          </a:solidFill>
          <a:ln w="25400" cap="flat" cmpd="sng" algn="ctr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Gewinkelte Verbindung 24"/>
          <p:cNvCxnSpPr>
            <a:stCxn id="11" idx="0"/>
            <a:endCxn id="2" idx="2"/>
          </p:cNvCxnSpPr>
          <p:nvPr/>
        </p:nvCxnSpPr>
        <p:spPr bwMode="auto">
          <a:xfrm rot="16200000" flipV="1">
            <a:off x="4149565" y="1056187"/>
            <a:ext cx="143047" cy="1872208"/>
          </a:xfrm>
          <a:prstGeom prst="bentConnector3">
            <a:avLst>
              <a:gd name="adj1" fmla="val 50000"/>
            </a:avLst>
          </a:prstGeom>
          <a:solidFill>
            <a:srgbClr val="C0C0C0">
              <a:alpha val="50000"/>
            </a:srgbClr>
          </a:solidFill>
          <a:ln w="25400" cap="flat" cmpd="sng" algn="ctr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_2">
  <a:themeElements>
    <a:clrScheme name="an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n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254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254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n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234</Words>
  <Application>Microsoft Office PowerPoint</Application>
  <PresentationFormat>Bildschirmpräsentation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an_2</vt:lpstr>
      <vt:lpstr>IT Security  Klausur an der Hochschule Karlsruhe - Technik und Wirtschaft Sommersemester 2019, Mittwoch, 24.07.2019, 14:00 Uhr </vt:lpstr>
      <vt:lpstr>PowerPoint-Präsentation</vt:lpstr>
    </vt:vector>
  </TitlesOfParts>
  <Company>HiLAN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Network Security</dc:title>
  <dc:creator>Georg Magschok</dc:creator>
  <cp:lastModifiedBy>gio</cp:lastModifiedBy>
  <cp:revision>749</cp:revision>
  <cp:lastPrinted>2017-01-26T09:32:37Z</cp:lastPrinted>
  <dcterms:created xsi:type="dcterms:W3CDTF">1999-06-08T13:15:35Z</dcterms:created>
  <dcterms:modified xsi:type="dcterms:W3CDTF">2020-01-21T22:04:17Z</dcterms:modified>
</cp:coreProperties>
</file>