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4" r:id="rId1"/>
  </p:sldMasterIdLst>
  <p:notesMasterIdLst>
    <p:notesMasterId r:id="rId5"/>
  </p:notesMasterIdLst>
  <p:handoutMasterIdLst>
    <p:handoutMasterId r:id="rId6"/>
  </p:handoutMasterIdLst>
  <p:sldIdLst>
    <p:sldId id="256" r:id="rId2"/>
    <p:sldId id="257" r:id="rId3"/>
    <p:sldId id="258" r:id="rId4"/>
  </p:sldIdLst>
  <p:sldSz cx="6858000" cy="9144000" type="screen4x3"/>
  <p:notesSz cx="7010400" cy="9296400"/>
  <p:defaultTextStyle>
    <a:defPPr>
      <a:defRPr lang="en-US"/>
    </a:defPPr>
    <a:lvl1pPr algn="l" rtl="0" fontAlgn="base">
      <a:spcBef>
        <a:spcPct val="20000"/>
      </a:spcBef>
      <a:spcAft>
        <a:spcPct val="0"/>
      </a:spcAft>
      <a:buChar char="•"/>
      <a:defRPr kern="1200">
        <a:solidFill>
          <a:schemeClr val="tx1"/>
        </a:solidFill>
        <a:latin typeface="Arial" charset="0"/>
        <a:ea typeface="+mn-ea"/>
        <a:cs typeface="+mn-cs"/>
      </a:defRPr>
    </a:lvl1pPr>
    <a:lvl2pPr marL="457200" algn="l" rtl="0" fontAlgn="base">
      <a:spcBef>
        <a:spcPct val="20000"/>
      </a:spcBef>
      <a:spcAft>
        <a:spcPct val="0"/>
      </a:spcAft>
      <a:buChar char="•"/>
      <a:defRPr kern="1200">
        <a:solidFill>
          <a:schemeClr val="tx1"/>
        </a:solidFill>
        <a:latin typeface="Arial" charset="0"/>
        <a:ea typeface="+mn-ea"/>
        <a:cs typeface="+mn-cs"/>
      </a:defRPr>
    </a:lvl2pPr>
    <a:lvl3pPr marL="914400" algn="l" rtl="0" fontAlgn="base">
      <a:spcBef>
        <a:spcPct val="20000"/>
      </a:spcBef>
      <a:spcAft>
        <a:spcPct val="0"/>
      </a:spcAft>
      <a:buChar char="•"/>
      <a:defRPr kern="1200">
        <a:solidFill>
          <a:schemeClr val="tx1"/>
        </a:solidFill>
        <a:latin typeface="Arial" charset="0"/>
        <a:ea typeface="+mn-ea"/>
        <a:cs typeface="+mn-cs"/>
      </a:defRPr>
    </a:lvl3pPr>
    <a:lvl4pPr marL="1371600" algn="l" rtl="0" fontAlgn="base">
      <a:spcBef>
        <a:spcPct val="20000"/>
      </a:spcBef>
      <a:spcAft>
        <a:spcPct val="0"/>
      </a:spcAft>
      <a:buChar char="•"/>
      <a:defRPr kern="1200">
        <a:solidFill>
          <a:schemeClr val="tx1"/>
        </a:solidFill>
        <a:latin typeface="Arial" charset="0"/>
        <a:ea typeface="+mn-ea"/>
        <a:cs typeface="+mn-cs"/>
      </a:defRPr>
    </a:lvl4pPr>
    <a:lvl5pPr marL="1828800" algn="l" rtl="0" fontAlgn="base">
      <a:spcBef>
        <a:spcPct val="20000"/>
      </a:spcBef>
      <a:spcAft>
        <a:spcPct val="0"/>
      </a:spcAft>
      <a:buChar char="•"/>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 Fischer" initials="MF"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996633"/>
    <a:srgbClr val="99FF99"/>
    <a:srgbClr val="FFFFCC"/>
    <a:srgbClr val="4D4D4D"/>
    <a:srgbClr val="1C1C1C"/>
    <a:srgbClr val="777777"/>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78" autoAdjust="0"/>
    <p:restoredTop sz="86364" autoAdjust="0"/>
  </p:normalViewPr>
  <p:slideViewPr>
    <p:cSldViewPr>
      <p:cViewPr>
        <p:scale>
          <a:sx n="140" d="100"/>
          <a:sy n="140" d="100"/>
        </p:scale>
        <p:origin x="1242" y="-2934"/>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64" y="-77"/>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hdr" sz="quarter"/>
          </p:nvPr>
        </p:nvSpPr>
        <p:spPr bwMode="auto">
          <a:xfrm>
            <a:off x="0" y="1"/>
            <a:ext cx="3038604"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buFontTx/>
              <a:buChar char="–"/>
              <a:defRPr sz="1200" smtClean="0">
                <a:latin typeface="Helvetica" pitchFamily="34" charset="0"/>
              </a:defRPr>
            </a:lvl1pPr>
          </a:lstStyle>
          <a:p>
            <a:pPr>
              <a:defRPr/>
            </a:pPr>
            <a:endParaRPr lang="de-DE"/>
          </a:p>
        </p:txBody>
      </p:sp>
      <p:sp>
        <p:nvSpPr>
          <p:cNvPr id="157699" name="Rectangle 3"/>
          <p:cNvSpPr>
            <a:spLocks noGrp="1" noChangeArrowheads="1"/>
          </p:cNvSpPr>
          <p:nvPr>
            <p:ph type="dt" sz="quarter" idx="1"/>
          </p:nvPr>
        </p:nvSpPr>
        <p:spPr bwMode="auto">
          <a:xfrm>
            <a:off x="3971796" y="1"/>
            <a:ext cx="3038604"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buFontTx/>
              <a:buChar char="–"/>
              <a:defRPr sz="1200" smtClean="0">
                <a:latin typeface="Helvetica" pitchFamily="34" charset="0"/>
              </a:defRPr>
            </a:lvl1pPr>
          </a:lstStyle>
          <a:p>
            <a:pPr>
              <a:defRPr/>
            </a:pPr>
            <a:endParaRPr lang="de-DE"/>
          </a:p>
        </p:txBody>
      </p:sp>
      <p:sp>
        <p:nvSpPr>
          <p:cNvPr id="157700" name="Rectangle 4"/>
          <p:cNvSpPr>
            <a:spLocks noGrp="1" noChangeArrowheads="1"/>
          </p:cNvSpPr>
          <p:nvPr>
            <p:ph type="ftr" sz="quarter" idx="2"/>
          </p:nvPr>
        </p:nvSpPr>
        <p:spPr bwMode="auto">
          <a:xfrm>
            <a:off x="0" y="8831581"/>
            <a:ext cx="3038604" cy="46481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buFontTx/>
              <a:buChar char="–"/>
              <a:defRPr sz="1200" smtClean="0">
                <a:latin typeface="Helvetica" pitchFamily="34" charset="0"/>
              </a:defRPr>
            </a:lvl1pPr>
          </a:lstStyle>
          <a:p>
            <a:pPr>
              <a:defRPr/>
            </a:pPr>
            <a:endParaRPr lang="de-DE"/>
          </a:p>
        </p:txBody>
      </p:sp>
      <p:sp>
        <p:nvSpPr>
          <p:cNvPr id="157701" name="Rectangle 5"/>
          <p:cNvSpPr>
            <a:spLocks noGrp="1" noChangeArrowheads="1"/>
          </p:cNvSpPr>
          <p:nvPr>
            <p:ph type="sldNum" sz="quarter" idx="3"/>
          </p:nvPr>
        </p:nvSpPr>
        <p:spPr bwMode="auto">
          <a:xfrm>
            <a:off x="3971796" y="8831581"/>
            <a:ext cx="3038604" cy="46481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buFontTx/>
              <a:buChar char="–"/>
              <a:defRPr sz="1200" smtClean="0">
                <a:latin typeface="Helvetica" pitchFamily="34" charset="0"/>
              </a:defRPr>
            </a:lvl1pPr>
          </a:lstStyle>
          <a:p>
            <a:pPr>
              <a:defRPr/>
            </a:pPr>
            <a:fld id="{D4AA66E4-3E7F-444A-9664-2E55CBB8AA2C}" type="slidenum">
              <a:rPr lang="de-DE"/>
              <a:pPr>
                <a:defRPr/>
              </a:pPr>
              <a:t>‹Nr.›</a:t>
            </a:fld>
            <a:endParaRPr lang="de-DE"/>
          </a:p>
        </p:txBody>
      </p:sp>
    </p:spTree>
    <p:extLst>
      <p:ext uri="{BB962C8B-B14F-4D97-AF65-F5344CB8AC3E}">
        <p14:creationId xmlns:p14="http://schemas.microsoft.com/office/powerpoint/2010/main" val="23038500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3036049"/>
      </p:ext>
    </p:extLst>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4350" y="2840038"/>
            <a:ext cx="5829300" cy="1960562"/>
          </a:xfrm>
        </p:spPr>
        <p:txBody>
          <a:bodyPr/>
          <a:lstStyle/>
          <a:p>
            <a:r>
              <a:rPr lang="de-DE"/>
              <a:t>Titelmasterformat durch Klicken bearbeiten</a:t>
            </a:r>
          </a:p>
        </p:txBody>
      </p:sp>
      <p:sp>
        <p:nvSpPr>
          <p:cNvPr id="3" name="Untertitel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4972050" y="120650"/>
            <a:ext cx="1543050" cy="864235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342900" y="120650"/>
            <a:ext cx="4476750" cy="864235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41338" y="5875338"/>
            <a:ext cx="5829300" cy="1816100"/>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342900" y="1676400"/>
            <a:ext cx="3009900" cy="7086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3505200" y="1676400"/>
            <a:ext cx="3009900" cy="7086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342900" y="366713"/>
            <a:ext cx="6172200" cy="1524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0" y="363538"/>
            <a:ext cx="2255838" cy="154940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344613" y="6400800"/>
            <a:ext cx="4114800" cy="755650"/>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title"/>
          </p:nvPr>
        </p:nvSpPr>
        <p:spPr bwMode="auto">
          <a:xfrm>
            <a:off x="1981200" y="120650"/>
            <a:ext cx="4533900" cy="1022350"/>
          </a:xfrm>
          <a:prstGeom prst="roundRect">
            <a:avLst/>
          </a:prstGeom>
          <a:ln>
            <a:headEnd/>
            <a:tailEnd/>
          </a:ln>
        </p:spPr>
        <p:style>
          <a:lnRef idx="1">
            <a:schemeClr val="accent3"/>
          </a:lnRef>
          <a:fillRef idx="2">
            <a:schemeClr val="accent3"/>
          </a:fillRef>
          <a:effectRef idx="1">
            <a:schemeClr val="accent3"/>
          </a:effectRef>
          <a:fontRef idx="none"/>
        </p:style>
        <p:txBody>
          <a:bodyPr vert="horz" wrap="square" lIns="91440" tIns="45720" rIns="91440" bIns="45720" numCol="1" anchor="ctr" anchorCtr="0" compatLnSpc="1">
            <a:prstTxWarp prst="textNoShape">
              <a:avLst/>
            </a:prstTxWarp>
          </a:bodyPr>
          <a:lstStyle/>
          <a:p>
            <a:pPr lvl="0"/>
            <a:r>
              <a:rPr lang="de-DE" dirty="0"/>
              <a:t>Titelmasterformat durch Klicken bearbeiten</a:t>
            </a:r>
          </a:p>
        </p:txBody>
      </p:sp>
      <p:sp>
        <p:nvSpPr>
          <p:cNvPr id="2051" name="Rectangle 4"/>
          <p:cNvSpPr>
            <a:spLocks noGrp="1" noChangeArrowheads="1"/>
          </p:cNvSpPr>
          <p:nvPr>
            <p:ph type="body" idx="1"/>
          </p:nvPr>
        </p:nvSpPr>
        <p:spPr bwMode="auto">
          <a:xfrm>
            <a:off x="342900" y="1676400"/>
            <a:ext cx="6172200" cy="7086600"/>
          </a:xfrm>
          <a:prstGeom prst="rect">
            <a:avLst/>
          </a:prstGeom>
          <a:noFill/>
          <a:ln w="25400" algn="ctr">
            <a:solidFill>
              <a:srgbClr val="800080"/>
            </a:solidFill>
            <a:miter lim="800000"/>
            <a:headEnd/>
            <a:tailEnd/>
          </a:ln>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 id="2147483655" r:id="rId11"/>
  </p:sldLayoutIdLst>
  <p:transition>
    <p:zoom/>
  </p:transition>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charset="0"/>
        </a:defRPr>
      </a:lvl2pPr>
      <a:lvl3pPr algn="ctr" rtl="0" eaLnBrk="0" fontAlgn="base" hangingPunct="0">
        <a:spcBef>
          <a:spcPct val="0"/>
        </a:spcBef>
        <a:spcAft>
          <a:spcPct val="0"/>
        </a:spcAft>
        <a:defRPr sz="3200">
          <a:solidFill>
            <a:schemeClr val="tx2"/>
          </a:solidFill>
          <a:latin typeface="Arial" charset="0"/>
        </a:defRPr>
      </a:lvl3pPr>
      <a:lvl4pPr algn="ctr" rtl="0" eaLnBrk="0" fontAlgn="base" hangingPunct="0">
        <a:spcBef>
          <a:spcPct val="0"/>
        </a:spcBef>
        <a:spcAft>
          <a:spcPct val="0"/>
        </a:spcAft>
        <a:defRPr sz="3200">
          <a:solidFill>
            <a:schemeClr val="tx2"/>
          </a:solidFill>
          <a:latin typeface="Arial" charset="0"/>
        </a:defRPr>
      </a:lvl4pPr>
      <a:lvl5pPr algn="ctr" rtl="0" eaLnBrk="0" fontAlgn="base" hangingPunct="0">
        <a:spcBef>
          <a:spcPct val="0"/>
        </a:spcBef>
        <a:spcAft>
          <a:spcPct val="0"/>
        </a:spcAft>
        <a:defRPr sz="3200">
          <a:solidFill>
            <a:schemeClr val="tx2"/>
          </a:solidFill>
          <a:latin typeface="Arial" charset="0"/>
        </a:defRPr>
      </a:lvl5pPr>
      <a:lvl6pPr marL="457200" algn="ctr" rtl="0" fontAlgn="base">
        <a:spcBef>
          <a:spcPct val="0"/>
        </a:spcBef>
        <a:spcAft>
          <a:spcPct val="0"/>
        </a:spcAft>
        <a:defRPr sz="3200">
          <a:solidFill>
            <a:schemeClr val="tx2"/>
          </a:solidFill>
          <a:latin typeface="Arial" charset="0"/>
        </a:defRPr>
      </a:lvl6pPr>
      <a:lvl7pPr marL="914400" algn="ctr" rtl="0" fontAlgn="base">
        <a:spcBef>
          <a:spcPct val="0"/>
        </a:spcBef>
        <a:spcAft>
          <a:spcPct val="0"/>
        </a:spcAft>
        <a:defRPr sz="3200">
          <a:solidFill>
            <a:schemeClr val="tx2"/>
          </a:solidFill>
          <a:latin typeface="Arial" charset="0"/>
        </a:defRPr>
      </a:lvl7pPr>
      <a:lvl8pPr marL="1371600" algn="ctr" rtl="0" fontAlgn="base">
        <a:spcBef>
          <a:spcPct val="0"/>
        </a:spcBef>
        <a:spcAft>
          <a:spcPct val="0"/>
        </a:spcAft>
        <a:defRPr sz="3200">
          <a:solidFill>
            <a:schemeClr val="tx2"/>
          </a:solidFill>
          <a:latin typeface="Arial" charset="0"/>
        </a:defRPr>
      </a:lvl8pPr>
      <a:lvl9pPr marL="1828800" algn="ctr" rtl="0" fontAlgn="base">
        <a:spcBef>
          <a:spcPct val="0"/>
        </a:spcBef>
        <a:spcAft>
          <a:spcPct val="0"/>
        </a:spcAft>
        <a:defRPr sz="3200">
          <a:solidFill>
            <a:schemeClr val="tx2"/>
          </a:solidFill>
          <a:latin typeface="Arial" charset="0"/>
        </a:defRPr>
      </a:lvl9pPr>
    </p:titleStyle>
    <p:bodyStyle>
      <a:lvl1pPr marL="609600" indent="-609600" algn="l" rtl="0" eaLnBrk="0" fontAlgn="base" hangingPunct="0">
        <a:spcBef>
          <a:spcPct val="20000"/>
        </a:spcBef>
        <a:spcAft>
          <a:spcPct val="0"/>
        </a:spcAft>
        <a:buAutoNum type="alphaLcParenR"/>
        <a:defRPr sz="3200">
          <a:solidFill>
            <a:schemeClr val="tx1"/>
          </a:solidFill>
          <a:latin typeface="+mn-lt"/>
          <a:ea typeface="+mn-ea"/>
          <a:cs typeface="+mn-cs"/>
        </a:defRPr>
      </a:lvl1pPr>
      <a:lvl2pPr marL="990600" indent="-533400" algn="l" rtl="0" eaLnBrk="0" fontAlgn="base" hangingPunct="0">
        <a:spcBef>
          <a:spcPct val="20000"/>
        </a:spcBef>
        <a:spcAft>
          <a:spcPct val="0"/>
        </a:spcAft>
        <a:buChar char="–"/>
        <a:defRPr sz="2800">
          <a:solidFill>
            <a:schemeClr val="tx1"/>
          </a:solidFill>
          <a:latin typeface="+mn-lt"/>
        </a:defRPr>
      </a:lvl2pPr>
      <a:lvl3pPr marL="1371600" indent="-457200" algn="l" rtl="0" eaLnBrk="0" fontAlgn="base" hangingPunct="0">
        <a:spcBef>
          <a:spcPct val="20000"/>
        </a:spcBef>
        <a:spcAft>
          <a:spcPct val="0"/>
        </a:spcAft>
        <a:buChar char="•"/>
        <a:defRPr sz="2400">
          <a:solidFill>
            <a:schemeClr val="tx1"/>
          </a:solidFill>
          <a:latin typeface="+mn-lt"/>
        </a:defRPr>
      </a:lvl3pPr>
      <a:lvl4pPr marL="1752600" indent="-381000" algn="l" rtl="0" eaLnBrk="0" fontAlgn="base" hangingPunct="0">
        <a:spcBef>
          <a:spcPct val="20000"/>
        </a:spcBef>
        <a:spcAft>
          <a:spcPct val="0"/>
        </a:spcAft>
        <a:buChar char="–"/>
        <a:defRPr sz="2000">
          <a:solidFill>
            <a:schemeClr val="tx1"/>
          </a:solidFill>
          <a:latin typeface="+mn-lt"/>
        </a:defRPr>
      </a:lvl4pPr>
      <a:lvl5pPr marL="2209800" indent="-381000" algn="l" rtl="0" eaLnBrk="0" fontAlgn="base" hangingPunct="0">
        <a:spcBef>
          <a:spcPct val="20000"/>
        </a:spcBef>
        <a:spcAft>
          <a:spcPct val="0"/>
        </a:spcAft>
        <a:buChar char="»"/>
        <a:defRPr sz="2000">
          <a:solidFill>
            <a:schemeClr val="tx1"/>
          </a:solidFill>
          <a:latin typeface="+mn-lt"/>
        </a:defRPr>
      </a:lvl5pPr>
      <a:lvl6pPr marL="2667000" indent="-381000" algn="l" rtl="0" fontAlgn="base">
        <a:spcBef>
          <a:spcPct val="20000"/>
        </a:spcBef>
        <a:spcAft>
          <a:spcPct val="0"/>
        </a:spcAft>
        <a:buChar char="»"/>
        <a:defRPr sz="2000">
          <a:solidFill>
            <a:schemeClr val="tx1"/>
          </a:solidFill>
          <a:latin typeface="+mn-lt"/>
        </a:defRPr>
      </a:lvl6pPr>
      <a:lvl7pPr marL="3124200" indent="-381000" algn="l" rtl="0" fontAlgn="base">
        <a:spcBef>
          <a:spcPct val="20000"/>
        </a:spcBef>
        <a:spcAft>
          <a:spcPct val="0"/>
        </a:spcAft>
        <a:buChar char="»"/>
        <a:defRPr sz="2000">
          <a:solidFill>
            <a:schemeClr val="tx1"/>
          </a:solidFill>
          <a:latin typeface="+mn-lt"/>
        </a:defRPr>
      </a:lvl7pPr>
      <a:lvl8pPr marL="3581400" indent="-381000" algn="l" rtl="0" fontAlgn="base">
        <a:spcBef>
          <a:spcPct val="20000"/>
        </a:spcBef>
        <a:spcAft>
          <a:spcPct val="0"/>
        </a:spcAft>
        <a:buChar char="»"/>
        <a:defRPr sz="2000">
          <a:solidFill>
            <a:schemeClr val="tx1"/>
          </a:solidFill>
          <a:latin typeface="+mn-lt"/>
        </a:defRPr>
      </a:lvl8pPr>
      <a:lvl9pPr marL="4038600" indent="-3810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www.royals.uk/"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ctrTitle"/>
          </p:nvPr>
        </p:nvSpPr>
        <p:spPr>
          <a:xfrm>
            <a:off x="2071678" y="142844"/>
            <a:ext cx="4343400" cy="990600"/>
          </a:xfrm>
          <a:blipFill>
            <a:blip r:embed="rId2"/>
            <a:stretch>
              <a:fillRect/>
            </a:stretch>
          </a:blipFill>
          <a:ln w="9525">
            <a:noFill/>
            <a:miter lim="800000"/>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t" anchorCtr="0" compatLnSpc="1">
            <a:prstTxWarp prst="textNoShape">
              <a:avLst/>
            </a:prstTxWarp>
          </a:bodyPr>
          <a:lstStyle/>
          <a:p>
            <a:pPr eaLnBrk="1" hangingPunct="1"/>
            <a:r>
              <a:rPr lang="de-DE" sz="1600" kern="1200" dirty="0"/>
              <a:t>IT Security </a:t>
            </a:r>
            <a:br>
              <a:rPr lang="de-DE" sz="1600" kern="1200" dirty="0"/>
            </a:br>
            <a:r>
              <a:rPr lang="de-DE" sz="1100" kern="1200" dirty="0"/>
              <a:t>Klausur an der Hochschule Karlsruhe - Technik und Wirtschaft Sommersemester 2021, Mittwoch, 21.07.2021, 14:00 Uhr </a:t>
            </a:r>
          </a:p>
        </p:txBody>
      </p:sp>
      <p:sp>
        <p:nvSpPr>
          <p:cNvPr id="1028" name="Rectangle 3"/>
          <p:cNvSpPr>
            <a:spLocks noGrp="1" noChangeArrowheads="1"/>
          </p:cNvSpPr>
          <p:nvPr>
            <p:ph type="subTitle" idx="1"/>
          </p:nvPr>
        </p:nvSpPr>
        <p:spPr>
          <a:xfrm>
            <a:off x="381000" y="1370013"/>
            <a:ext cx="6019800" cy="825724"/>
          </a:xfrm>
          <a:prstGeom prst="roundRect">
            <a:avLst/>
          </a:prstGeom>
          <a:blipFill dpi="0" rotWithShape="1">
            <a:blip r:embed="rId2">
              <a:alphaModFix amt="18000"/>
            </a:blip>
            <a:srcRect/>
            <a:stretch>
              <a:fillRect/>
            </a:stretch>
          </a:blipFill>
          <a:ln w="9525">
            <a:noFill/>
            <a:miter lim="800000"/>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t" anchorCtr="0" compatLnSpc="1">
            <a:prstTxWarp prst="textNoShape">
              <a:avLst/>
            </a:prstTxWarp>
          </a:bodyPr>
          <a:lstStyle/>
          <a:p>
            <a:pPr algn="l" eaLnBrk="1" hangingPunct="1">
              <a:buFont typeface="Arial" charset="0"/>
            </a:pPr>
            <a:r>
              <a:rPr lang="de-DE" sz="1100" kern="1200" dirty="0">
                <a:solidFill>
                  <a:schemeClr val="tx1"/>
                </a:solidFill>
              </a:rPr>
              <a:t>Name:___________________   Punkte:______/100 (40 zum Bestehen)    Note:____</a:t>
            </a:r>
          </a:p>
          <a:p>
            <a:pPr algn="l" eaLnBrk="1" hangingPunct="1">
              <a:buFont typeface="Arial" charset="0"/>
            </a:pPr>
            <a:r>
              <a:rPr lang="de-DE" sz="1000" kern="1200" dirty="0">
                <a:solidFill>
                  <a:schemeClr val="tx1"/>
                </a:solidFill>
              </a:rPr>
              <a:t>Disclaimer:</a:t>
            </a:r>
            <a:br>
              <a:rPr lang="de-DE" sz="1000" kern="1200" dirty="0">
                <a:solidFill>
                  <a:schemeClr val="tx1"/>
                </a:solidFill>
              </a:rPr>
            </a:br>
            <a:r>
              <a:rPr lang="de-DE" sz="800" kern="1200" dirty="0">
                <a:solidFill>
                  <a:schemeClr val="tx1"/>
                </a:solidFill>
              </a:rPr>
              <a:t>- Zugelassene Hilfsmittel: keine ausser Stifte und Lineal</a:t>
            </a:r>
            <a:br>
              <a:rPr lang="de-DE" sz="800" kern="1200" dirty="0">
                <a:solidFill>
                  <a:schemeClr val="tx1"/>
                </a:solidFill>
              </a:rPr>
            </a:br>
            <a:r>
              <a:rPr lang="de-DE" sz="800" kern="1200" dirty="0">
                <a:solidFill>
                  <a:schemeClr val="tx1"/>
                </a:solidFill>
              </a:rPr>
              <a:t>- Der Lösungsweg muss bei allen Aufgaben ersichtlich sein</a:t>
            </a:r>
            <a:endParaRPr lang="de-DE" sz="1000" kern="1200" dirty="0">
              <a:solidFill>
                <a:schemeClr val="tx1"/>
              </a:solidFill>
            </a:endParaRPr>
          </a:p>
        </p:txBody>
      </p:sp>
      <p:sp>
        <p:nvSpPr>
          <p:cNvPr id="1029" name="Rectangle 7"/>
          <p:cNvSpPr>
            <a:spLocks noChangeArrowheads="1"/>
          </p:cNvSpPr>
          <p:nvPr/>
        </p:nvSpPr>
        <p:spPr bwMode="auto">
          <a:xfrm>
            <a:off x="381000" y="2532063"/>
            <a:ext cx="6019800" cy="457200"/>
          </a:xfrm>
          <a:prstGeom prst="roundRect">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spcBef>
                <a:spcPct val="0"/>
              </a:spcBef>
              <a:buFontTx/>
              <a:buNone/>
            </a:pPr>
            <a:r>
              <a:rPr lang="de-DE" sz="2000" dirty="0">
                <a:solidFill>
                  <a:schemeClr val="tx2"/>
                </a:solidFill>
              </a:rPr>
              <a:t>Aufgabe 1: Begriffswelt </a:t>
            </a:r>
          </a:p>
          <a:p>
            <a:pPr>
              <a:spcBef>
                <a:spcPct val="0"/>
              </a:spcBef>
              <a:buFontTx/>
              <a:buNone/>
            </a:pPr>
            <a:r>
              <a:rPr lang="de-DE" sz="1000" dirty="0">
                <a:solidFill>
                  <a:schemeClr val="tx2"/>
                </a:solidFill>
              </a:rPr>
              <a:t>__/10					__/10 Punkte</a:t>
            </a:r>
            <a:endParaRPr lang="de-DE" sz="2000" dirty="0">
              <a:solidFill>
                <a:schemeClr val="tx2"/>
              </a:solidFill>
            </a:endParaRPr>
          </a:p>
        </p:txBody>
      </p:sp>
      <p:pic>
        <p:nvPicPr>
          <p:cNvPr id="12" name="Grafik 11" descr="root.png"/>
          <p:cNvPicPr>
            <a:picLocks noChangeAspect="1"/>
          </p:cNvPicPr>
          <p:nvPr/>
        </p:nvPicPr>
        <p:blipFill>
          <a:blip r:embed="rId3" cstate="print"/>
          <a:srcRect t="46216"/>
          <a:stretch>
            <a:fillRect/>
          </a:stretch>
        </p:blipFill>
        <p:spPr>
          <a:xfrm>
            <a:off x="214290" y="214282"/>
            <a:ext cx="1653654" cy="423575"/>
          </a:xfrm>
          <a:prstGeom prst="roundRect">
            <a:avLst>
              <a:gd name="adj" fmla="val 16667"/>
            </a:avLst>
          </a:prstGeom>
          <a:ln>
            <a:noFill/>
          </a:ln>
          <a:effectLst>
            <a:outerShdw blurRad="76200" dist="38100" dir="7800000" algn="tl" rotWithShape="0">
              <a:srgbClr val="000000">
                <a:alpha val="40000"/>
              </a:srgbClr>
            </a:outerShdw>
            <a:reflection blurRad="6350" stA="50000" endA="300" endPos="90000" dir="5400000" sy="-100000" algn="bl" rotWithShape="0"/>
          </a:effectLst>
          <a:scene3d>
            <a:camera prst="orthographicFront"/>
            <a:lightRig rig="contrasting" dir="t">
              <a:rot lat="0" lon="0" rev="4200000"/>
            </a:lightRig>
          </a:scene3d>
          <a:sp3d prstMaterial="plastic">
            <a:bevelT w="381000" h="114300" prst="relaxedInset"/>
            <a:contourClr>
              <a:srgbClr val="969696"/>
            </a:contourClr>
          </a:sp3d>
        </p:spPr>
      </p:pic>
      <p:sp>
        <p:nvSpPr>
          <p:cNvPr id="9" name="Text Box 21"/>
          <p:cNvSpPr txBox="1">
            <a:spLocks noChangeArrowheads="1"/>
          </p:cNvSpPr>
          <p:nvPr/>
        </p:nvSpPr>
        <p:spPr bwMode="auto">
          <a:xfrm>
            <a:off x="381000" y="3065463"/>
            <a:ext cx="6019800" cy="1458861"/>
          </a:xfrm>
          <a:prstGeom prst="rect">
            <a:avLst/>
          </a:prstGeom>
          <a:noFill/>
          <a:ln w="25400">
            <a:noFill/>
            <a:miter lim="800000"/>
            <a:headEnd/>
            <a:tailEnd/>
          </a:ln>
        </p:spPr>
        <p:txBody>
          <a:bodyPr>
            <a:spAutoFit/>
          </a:bodyPr>
          <a:lstStyle/>
          <a:p>
            <a:pPr defTabSz="762000">
              <a:buNone/>
            </a:pPr>
            <a:r>
              <a:rPr lang="de-DE" sz="1200" dirty="0"/>
              <a:t>Die Britische Königsfamilie drängt ins digitale Zeitalter und lebt verteilt in der Welt! Das bedeutet natürlich dass sie mit IT-Security klar kommen müssen!</a:t>
            </a:r>
          </a:p>
          <a:p>
            <a:pPr defTabSz="762000">
              <a:buNone/>
            </a:pPr>
            <a:r>
              <a:rPr lang="de-DE" sz="1200" dirty="0"/>
              <a:t>Lord Anthony Nerd und Lady Melissa Nerd sollen die moderne Begrifflichkeit des IT-Security-Umfeldes auch traditionsbewussten Verwandten nahebringen und haben sich dazu ein Rätsel ausgedacht, bei dem die korrekten Assoziationen der Begriffe in den Spalten A und B eingezeichnet werden sollen. </a:t>
            </a:r>
          </a:p>
          <a:p>
            <a:pPr defTabSz="762000">
              <a:buNone/>
            </a:pPr>
            <a:r>
              <a:rPr lang="de-DE" sz="1200" dirty="0"/>
              <a:t>Lösen Sie es als seien Sie Teil der Familie!</a:t>
            </a:r>
          </a:p>
        </p:txBody>
      </p:sp>
      <p:graphicFrame>
        <p:nvGraphicFramePr>
          <p:cNvPr id="10" name="Tabelle 9"/>
          <p:cNvGraphicFramePr>
            <a:graphicFrameLocks noGrp="1"/>
          </p:cNvGraphicFramePr>
          <p:nvPr>
            <p:extLst>
              <p:ext uri="{D42A27DB-BD31-4B8C-83A1-F6EECF244321}">
                <p14:modId xmlns:p14="http://schemas.microsoft.com/office/powerpoint/2010/main" val="2951320291"/>
              </p:ext>
            </p:extLst>
          </p:nvPr>
        </p:nvGraphicFramePr>
        <p:xfrm>
          <a:off x="381000" y="4650824"/>
          <a:ext cx="2160240" cy="3017520"/>
        </p:xfrm>
        <a:graphic>
          <a:graphicData uri="http://schemas.openxmlformats.org/drawingml/2006/table">
            <a:tbl>
              <a:tblPr firstRow="1" bandRow="1">
                <a:tableStyleId>{5C22544A-7EE6-4342-B048-85BDC9FD1C3A}</a:tableStyleId>
              </a:tblPr>
              <a:tblGrid>
                <a:gridCol w="2160240">
                  <a:extLst>
                    <a:ext uri="{9D8B030D-6E8A-4147-A177-3AD203B41FA5}">
                      <a16:colId xmlns:a16="http://schemas.microsoft.com/office/drawing/2014/main" val="20000"/>
                    </a:ext>
                  </a:extLst>
                </a:gridCol>
              </a:tblGrid>
              <a:tr h="202932">
                <a:tc>
                  <a:txBody>
                    <a:bodyPr/>
                    <a:lstStyle/>
                    <a:p>
                      <a:r>
                        <a:rPr lang="de-DE" sz="1200" dirty="0"/>
                        <a:t>Spalte</a:t>
                      </a:r>
                      <a:r>
                        <a:rPr lang="de-DE" sz="1200" baseline="0" dirty="0"/>
                        <a:t> A</a:t>
                      </a:r>
                      <a:endParaRPr lang="de-DE" sz="1200" dirty="0"/>
                    </a:p>
                  </a:txBody>
                  <a:tcPr/>
                </a:tc>
                <a:extLst>
                  <a:ext uri="{0D108BD9-81ED-4DB2-BD59-A6C34878D82A}">
                    <a16:rowId xmlns:a16="http://schemas.microsoft.com/office/drawing/2014/main" val="10000"/>
                  </a:ext>
                </a:extLst>
              </a:tr>
              <a:tr h="202932">
                <a:tc>
                  <a:txBody>
                    <a:bodyPr/>
                    <a:lstStyle/>
                    <a:p>
                      <a:pPr marL="0" indent="-342900" algn="l" defTabSz="914400" rtl="0" eaLnBrk="1" latinLnBrk="0" hangingPunct="1">
                        <a:buNone/>
                      </a:pPr>
                      <a:r>
                        <a:rPr lang="de-DE" sz="1200" strike="noStrike" kern="1200" dirty="0">
                          <a:solidFill>
                            <a:schemeClr val="dk1"/>
                          </a:solidFill>
                          <a:latin typeface="+mn-lt"/>
                          <a:ea typeface="+mn-ea"/>
                          <a:cs typeface="+mn-cs"/>
                        </a:rPr>
                        <a:t>Proxy</a:t>
                      </a:r>
                    </a:p>
                  </a:txBody>
                  <a:tcPr/>
                </a:tc>
                <a:extLst>
                  <a:ext uri="{0D108BD9-81ED-4DB2-BD59-A6C34878D82A}">
                    <a16:rowId xmlns:a16="http://schemas.microsoft.com/office/drawing/2014/main" val="10001"/>
                  </a:ext>
                </a:extLst>
              </a:tr>
              <a:tr h="202932">
                <a:tc>
                  <a:txBody>
                    <a:bodyPr/>
                    <a:lstStyle/>
                    <a:p>
                      <a:r>
                        <a:rPr lang="de-DE" sz="1200" strike="noStrike" dirty="0"/>
                        <a:t>ISO 27001</a:t>
                      </a:r>
                    </a:p>
                  </a:txBody>
                  <a:tcPr/>
                </a:tc>
                <a:extLst>
                  <a:ext uri="{0D108BD9-81ED-4DB2-BD59-A6C34878D82A}">
                    <a16:rowId xmlns:a16="http://schemas.microsoft.com/office/drawing/2014/main" val="10002"/>
                  </a:ext>
                </a:extLst>
              </a:tr>
              <a:tr h="202932">
                <a:tc>
                  <a:txBody>
                    <a:bodyPr/>
                    <a:lstStyle/>
                    <a:p>
                      <a:r>
                        <a:rPr lang="de-DE" sz="1200" dirty="0"/>
                        <a:t>Shell Code</a:t>
                      </a:r>
                    </a:p>
                  </a:txBody>
                  <a:tcPr/>
                </a:tc>
                <a:extLst>
                  <a:ext uri="{0D108BD9-81ED-4DB2-BD59-A6C34878D82A}">
                    <a16:rowId xmlns:a16="http://schemas.microsoft.com/office/drawing/2014/main" val="10003"/>
                  </a:ext>
                </a:extLst>
              </a:tr>
              <a:tr h="202932">
                <a:tc>
                  <a:txBody>
                    <a:bodyPr/>
                    <a:lstStyle/>
                    <a:p>
                      <a:r>
                        <a:rPr lang="de-DE" sz="1200" strike="noStrike" dirty="0" err="1"/>
                        <a:t>Threat</a:t>
                      </a:r>
                      <a:r>
                        <a:rPr lang="de-DE" sz="1200" strike="noStrike" baseline="0" dirty="0"/>
                        <a:t> Model</a:t>
                      </a:r>
                      <a:endParaRPr lang="de-DE" sz="1200" strike="noStrike" dirty="0"/>
                    </a:p>
                  </a:txBody>
                  <a:tcPr/>
                </a:tc>
                <a:extLst>
                  <a:ext uri="{0D108BD9-81ED-4DB2-BD59-A6C34878D82A}">
                    <a16:rowId xmlns:a16="http://schemas.microsoft.com/office/drawing/2014/main" val="10004"/>
                  </a:ext>
                </a:extLst>
              </a:tr>
              <a:tr h="202932">
                <a:tc>
                  <a:txBody>
                    <a:bodyPr/>
                    <a:lstStyle/>
                    <a:p>
                      <a:r>
                        <a:rPr lang="de-DE" sz="1200" dirty="0"/>
                        <a:t>OWASP</a:t>
                      </a:r>
                    </a:p>
                  </a:txBody>
                  <a:tcPr/>
                </a:tc>
                <a:extLst>
                  <a:ext uri="{0D108BD9-81ED-4DB2-BD59-A6C34878D82A}">
                    <a16:rowId xmlns:a16="http://schemas.microsoft.com/office/drawing/2014/main" val="10005"/>
                  </a:ext>
                </a:extLst>
              </a:tr>
              <a:tr h="202932">
                <a:tc>
                  <a:txBody>
                    <a:bodyPr/>
                    <a:lstStyle/>
                    <a:p>
                      <a:r>
                        <a:rPr lang="de-DE" sz="1200" dirty="0"/>
                        <a:t>Insel</a:t>
                      </a:r>
                    </a:p>
                  </a:txBody>
                  <a:tcPr/>
                </a:tc>
                <a:extLst>
                  <a:ext uri="{0D108BD9-81ED-4DB2-BD59-A6C34878D82A}">
                    <a16:rowId xmlns:a16="http://schemas.microsoft.com/office/drawing/2014/main" val="10006"/>
                  </a:ext>
                </a:extLst>
              </a:tr>
              <a:tr h="202932">
                <a:tc>
                  <a:txBody>
                    <a:bodyPr/>
                    <a:lstStyle/>
                    <a:p>
                      <a:r>
                        <a:rPr lang="de-DE" sz="1200" dirty="0" err="1"/>
                        <a:t>DDoS</a:t>
                      </a:r>
                      <a:endParaRPr lang="de-DE" sz="1200" dirty="0"/>
                    </a:p>
                  </a:txBody>
                  <a:tcPr/>
                </a:tc>
                <a:extLst>
                  <a:ext uri="{0D108BD9-81ED-4DB2-BD59-A6C34878D82A}">
                    <a16:rowId xmlns:a16="http://schemas.microsoft.com/office/drawing/2014/main" val="10007"/>
                  </a:ext>
                </a:extLst>
              </a:tr>
              <a:tr h="202932">
                <a:tc>
                  <a:txBody>
                    <a:bodyPr/>
                    <a:lstStyle/>
                    <a:p>
                      <a:r>
                        <a:rPr lang="de-DE" sz="1200" dirty="0"/>
                        <a:t>NOP-Rutsche</a:t>
                      </a:r>
                    </a:p>
                  </a:txBody>
                  <a:tcPr/>
                </a:tc>
                <a:extLst>
                  <a:ext uri="{0D108BD9-81ED-4DB2-BD59-A6C34878D82A}">
                    <a16:rowId xmlns:a16="http://schemas.microsoft.com/office/drawing/2014/main" val="10008"/>
                  </a:ext>
                </a:extLst>
              </a:tr>
              <a:tr h="202932">
                <a:tc>
                  <a:txBody>
                    <a:bodyPr/>
                    <a:lstStyle/>
                    <a:p>
                      <a:r>
                        <a:rPr lang="de-DE" sz="1200" dirty="0"/>
                        <a:t>Risiko</a:t>
                      </a:r>
                    </a:p>
                  </a:txBody>
                  <a:tcPr/>
                </a:tc>
                <a:extLst>
                  <a:ext uri="{0D108BD9-81ED-4DB2-BD59-A6C34878D82A}">
                    <a16:rowId xmlns:a16="http://schemas.microsoft.com/office/drawing/2014/main" val="10009"/>
                  </a:ext>
                </a:extLst>
              </a:tr>
              <a:tr h="202932">
                <a:tc>
                  <a:txBody>
                    <a:bodyPr/>
                    <a:lstStyle/>
                    <a:p>
                      <a:r>
                        <a:rPr lang="de-DE" sz="1200" strike="noStrike" dirty="0"/>
                        <a:t>SQL</a:t>
                      </a:r>
                      <a:r>
                        <a:rPr lang="de-DE" sz="1200" strike="noStrike" baseline="0" dirty="0"/>
                        <a:t> </a:t>
                      </a:r>
                      <a:r>
                        <a:rPr lang="de-DE" sz="1200" strike="noStrike" baseline="0" dirty="0" err="1"/>
                        <a:t>Injection</a:t>
                      </a:r>
                      <a:endParaRPr lang="de-DE" sz="1200" strike="noStrike" dirty="0"/>
                    </a:p>
                  </a:txBody>
                  <a:tcPr/>
                </a:tc>
                <a:extLst>
                  <a:ext uri="{0D108BD9-81ED-4DB2-BD59-A6C34878D82A}">
                    <a16:rowId xmlns:a16="http://schemas.microsoft.com/office/drawing/2014/main" val="10010"/>
                  </a:ext>
                </a:extLst>
              </a:tr>
            </a:tbl>
          </a:graphicData>
        </a:graphic>
      </p:graphicFrame>
      <p:graphicFrame>
        <p:nvGraphicFramePr>
          <p:cNvPr id="11" name="Tabelle 10"/>
          <p:cNvGraphicFramePr>
            <a:graphicFrameLocks noGrp="1"/>
          </p:cNvGraphicFramePr>
          <p:nvPr>
            <p:extLst>
              <p:ext uri="{D42A27DB-BD31-4B8C-83A1-F6EECF244321}">
                <p14:modId xmlns:p14="http://schemas.microsoft.com/office/powerpoint/2010/main" val="607811652"/>
              </p:ext>
            </p:extLst>
          </p:nvPr>
        </p:nvGraphicFramePr>
        <p:xfrm>
          <a:off x="3501008" y="4633020"/>
          <a:ext cx="2899792" cy="3017520"/>
        </p:xfrm>
        <a:graphic>
          <a:graphicData uri="http://schemas.openxmlformats.org/drawingml/2006/table">
            <a:tbl>
              <a:tblPr firstRow="1" bandRow="1">
                <a:tableStyleId>{5C22544A-7EE6-4342-B048-85BDC9FD1C3A}</a:tableStyleId>
              </a:tblPr>
              <a:tblGrid>
                <a:gridCol w="2899792">
                  <a:extLst>
                    <a:ext uri="{9D8B030D-6E8A-4147-A177-3AD203B41FA5}">
                      <a16:colId xmlns:a16="http://schemas.microsoft.com/office/drawing/2014/main" val="20000"/>
                    </a:ext>
                  </a:extLst>
                </a:gridCol>
              </a:tblGrid>
              <a:tr h="202932">
                <a:tc>
                  <a:txBody>
                    <a:bodyPr/>
                    <a:lstStyle/>
                    <a:p>
                      <a:pPr algn="r"/>
                      <a:r>
                        <a:rPr lang="de-DE" sz="1200" dirty="0"/>
                        <a:t>Spalte</a:t>
                      </a:r>
                      <a:r>
                        <a:rPr lang="de-DE" sz="1200" baseline="0" dirty="0"/>
                        <a:t> B</a:t>
                      </a:r>
                      <a:endParaRPr lang="de-DE" sz="1200" dirty="0"/>
                    </a:p>
                  </a:txBody>
                  <a:tcPr/>
                </a:tc>
                <a:extLst>
                  <a:ext uri="{0D108BD9-81ED-4DB2-BD59-A6C34878D82A}">
                    <a16:rowId xmlns:a16="http://schemas.microsoft.com/office/drawing/2014/main" val="10000"/>
                  </a:ext>
                </a:extLst>
              </a:tr>
              <a:tr h="202932">
                <a:tc>
                  <a:txBody>
                    <a:bodyPr/>
                    <a:lstStyle/>
                    <a:p>
                      <a:pPr algn="r"/>
                      <a:r>
                        <a:rPr lang="de-DE" sz="1200" dirty="0"/>
                        <a:t>Eintrittswahrscheinlichkeit</a:t>
                      </a:r>
                    </a:p>
                  </a:txBody>
                  <a:tcPr/>
                </a:tc>
                <a:extLst>
                  <a:ext uri="{0D108BD9-81ED-4DB2-BD59-A6C34878D82A}">
                    <a16:rowId xmlns:a16="http://schemas.microsoft.com/office/drawing/2014/main" val="10001"/>
                  </a:ext>
                </a:extLst>
              </a:tr>
              <a:tr h="202932">
                <a:tc>
                  <a:txBody>
                    <a:bodyPr/>
                    <a:lstStyle/>
                    <a:p>
                      <a:pPr algn="r"/>
                      <a:r>
                        <a:rPr lang="de-DE" sz="1200" strike="noStrike" dirty="0"/>
                        <a:t>Sprungziel</a:t>
                      </a:r>
                      <a:r>
                        <a:rPr lang="de-DE" sz="1200" strike="noStrike" baseline="0" dirty="0"/>
                        <a:t> wahrscheinlich treffen</a:t>
                      </a:r>
                      <a:endParaRPr lang="de-DE" sz="1200" strike="noStrike" dirty="0"/>
                    </a:p>
                  </a:txBody>
                  <a:tcPr/>
                </a:tc>
                <a:extLst>
                  <a:ext uri="{0D108BD9-81ED-4DB2-BD59-A6C34878D82A}">
                    <a16:rowId xmlns:a16="http://schemas.microsoft.com/office/drawing/2014/main" val="10002"/>
                  </a:ext>
                </a:extLst>
              </a:tr>
              <a:tr h="202932">
                <a:tc>
                  <a:txBody>
                    <a:bodyPr/>
                    <a:lstStyle/>
                    <a:p>
                      <a:pPr algn="r"/>
                      <a:r>
                        <a:rPr lang="de-DE" sz="1200" strike="noStrike" dirty="0"/>
                        <a:t>Security</a:t>
                      </a:r>
                      <a:r>
                        <a:rPr lang="de-DE" sz="1200" strike="noStrike" baseline="0" dirty="0"/>
                        <a:t> Organisation</a:t>
                      </a:r>
                      <a:endParaRPr lang="de-DE" sz="1200" strike="noStrike" dirty="0"/>
                    </a:p>
                  </a:txBody>
                  <a:tcPr/>
                </a:tc>
                <a:extLst>
                  <a:ext uri="{0D108BD9-81ED-4DB2-BD59-A6C34878D82A}">
                    <a16:rowId xmlns:a16="http://schemas.microsoft.com/office/drawing/2014/main" val="10003"/>
                  </a:ext>
                </a:extLst>
              </a:tr>
              <a:tr h="202932">
                <a:tc>
                  <a:txBody>
                    <a:bodyPr/>
                    <a:lstStyle/>
                    <a:p>
                      <a:pPr algn="r"/>
                      <a:r>
                        <a:rPr lang="de-DE" sz="1200" dirty="0"/>
                        <a:t>Verteilter</a:t>
                      </a:r>
                      <a:r>
                        <a:rPr lang="de-DE" sz="1200" baseline="0" dirty="0"/>
                        <a:t> Angriff</a:t>
                      </a:r>
                      <a:endParaRPr lang="de-DE" sz="1200" dirty="0"/>
                    </a:p>
                  </a:txBody>
                  <a:tcPr/>
                </a:tc>
                <a:extLst>
                  <a:ext uri="{0D108BD9-81ED-4DB2-BD59-A6C34878D82A}">
                    <a16:rowId xmlns:a16="http://schemas.microsoft.com/office/drawing/2014/main" val="10004"/>
                  </a:ext>
                </a:extLst>
              </a:tr>
              <a:tr h="202932">
                <a:tc>
                  <a:txBody>
                    <a:bodyPr/>
                    <a:lstStyle/>
                    <a:p>
                      <a:pPr algn="r"/>
                      <a:r>
                        <a:rPr lang="de-DE" sz="1200" dirty="0"/>
                        <a:t>IT-Sicherheitsstandard</a:t>
                      </a:r>
                    </a:p>
                  </a:txBody>
                  <a:tcPr/>
                </a:tc>
                <a:extLst>
                  <a:ext uri="{0D108BD9-81ED-4DB2-BD59-A6C34878D82A}">
                    <a16:rowId xmlns:a16="http://schemas.microsoft.com/office/drawing/2014/main" val="10005"/>
                  </a:ext>
                </a:extLst>
              </a:tr>
              <a:tr h="202932">
                <a:tc>
                  <a:txBody>
                    <a:bodyPr/>
                    <a:lstStyle/>
                    <a:p>
                      <a:pPr algn="r"/>
                      <a:r>
                        <a:rPr lang="de-DE" sz="1200" dirty="0"/>
                        <a:t>Angriff</a:t>
                      </a:r>
                      <a:r>
                        <a:rPr lang="de-DE" sz="1200" baseline="0" dirty="0"/>
                        <a:t> auf Datenbanken</a:t>
                      </a:r>
                      <a:endParaRPr lang="de-DE" sz="1200" dirty="0"/>
                    </a:p>
                  </a:txBody>
                  <a:tcPr/>
                </a:tc>
                <a:extLst>
                  <a:ext uri="{0D108BD9-81ED-4DB2-BD59-A6C34878D82A}">
                    <a16:rowId xmlns:a16="http://schemas.microsoft.com/office/drawing/2014/main" val="10006"/>
                  </a:ext>
                </a:extLst>
              </a:tr>
              <a:tr h="202932">
                <a:tc>
                  <a:txBody>
                    <a:bodyPr/>
                    <a:lstStyle/>
                    <a:p>
                      <a:pPr algn="r"/>
                      <a:r>
                        <a:rPr lang="de-DE" sz="1200" strike="noStrike" dirty="0"/>
                        <a:t>Client</a:t>
                      </a:r>
                      <a:r>
                        <a:rPr lang="de-DE" sz="1200" strike="noStrike" baseline="0" dirty="0"/>
                        <a:t> &amp; Server</a:t>
                      </a:r>
                      <a:endParaRPr lang="de-DE" sz="1200" strike="noStrike" dirty="0"/>
                    </a:p>
                  </a:txBody>
                  <a:tcPr/>
                </a:tc>
                <a:extLst>
                  <a:ext uri="{0D108BD9-81ED-4DB2-BD59-A6C34878D82A}">
                    <a16:rowId xmlns:a16="http://schemas.microsoft.com/office/drawing/2014/main" val="10007"/>
                  </a:ext>
                </a:extLst>
              </a:tr>
              <a:tr h="202932">
                <a:tc>
                  <a:txBody>
                    <a:bodyPr/>
                    <a:lstStyle/>
                    <a:p>
                      <a:pPr algn="r"/>
                      <a:r>
                        <a:rPr lang="de-DE" sz="1200" dirty="0"/>
                        <a:t>Angriffsflächen</a:t>
                      </a:r>
                      <a:r>
                        <a:rPr lang="de-DE" sz="1200" baseline="0" dirty="0"/>
                        <a:t> betrachten</a:t>
                      </a:r>
                      <a:endParaRPr lang="de-DE" sz="1200" dirty="0"/>
                    </a:p>
                  </a:txBody>
                  <a:tcPr/>
                </a:tc>
                <a:extLst>
                  <a:ext uri="{0D108BD9-81ED-4DB2-BD59-A6C34878D82A}">
                    <a16:rowId xmlns:a16="http://schemas.microsoft.com/office/drawing/2014/main" val="10008"/>
                  </a:ext>
                </a:extLst>
              </a:tr>
              <a:tr h="202932">
                <a:tc>
                  <a:txBody>
                    <a:bodyPr/>
                    <a:lstStyle/>
                    <a:p>
                      <a:pPr algn="r"/>
                      <a:r>
                        <a:rPr lang="de-DE" sz="1200" strike="noStrike" dirty="0"/>
                        <a:t>Topologische</a:t>
                      </a:r>
                      <a:r>
                        <a:rPr lang="de-DE" sz="1200" strike="noStrike" baseline="0" dirty="0"/>
                        <a:t> Abwehrmaßnahme</a:t>
                      </a:r>
                      <a:endParaRPr lang="de-DE" sz="1200" strike="noStrike" dirty="0"/>
                    </a:p>
                  </a:txBody>
                  <a:tcPr/>
                </a:tc>
                <a:extLst>
                  <a:ext uri="{0D108BD9-81ED-4DB2-BD59-A6C34878D82A}">
                    <a16:rowId xmlns:a16="http://schemas.microsoft.com/office/drawing/2014/main" val="10009"/>
                  </a:ext>
                </a:extLst>
              </a:tr>
              <a:tr h="202932">
                <a:tc>
                  <a:txBody>
                    <a:bodyPr/>
                    <a:lstStyle/>
                    <a:p>
                      <a:pPr algn="r"/>
                      <a:r>
                        <a:rPr lang="de-DE" sz="1200" dirty="0"/>
                        <a:t>Ohne</a:t>
                      </a:r>
                      <a:r>
                        <a:rPr lang="de-DE" sz="1200" baseline="0" dirty="0"/>
                        <a:t> 0-Bytes</a:t>
                      </a:r>
                      <a:endParaRPr lang="de-DE" sz="1200" dirty="0"/>
                    </a:p>
                  </a:txBody>
                  <a:tcPr/>
                </a:tc>
                <a:extLst>
                  <a:ext uri="{0D108BD9-81ED-4DB2-BD59-A6C34878D82A}">
                    <a16:rowId xmlns:a16="http://schemas.microsoft.com/office/drawing/2014/main" val="10010"/>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9"/>
          <p:cNvSpPr>
            <a:spLocks noChangeArrowheads="1"/>
          </p:cNvSpPr>
          <p:nvPr/>
        </p:nvSpPr>
        <p:spPr bwMode="auto">
          <a:xfrm>
            <a:off x="357336" y="251520"/>
            <a:ext cx="6019800" cy="457200"/>
          </a:xfrm>
          <a:prstGeom prst="roundRect">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spcBef>
                <a:spcPct val="0"/>
              </a:spcBef>
              <a:buNone/>
            </a:pPr>
            <a:r>
              <a:rPr lang="de-DE" sz="2000" dirty="0">
                <a:solidFill>
                  <a:schemeClr val="tx2"/>
                </a:solidFill>
                <a:latin typeface="+mn-lt"/>
              </a:rPr>
              <a:t>Aufgabe 2: Safety</a:t>
            </a:r>
          </a:p>
          <a:p>
            <a:pPr>
              <a:spcBef>
                <a:spcPct val="0"/>
              </a:spcBef>
              <a:buNone/>
            </a:pPr>
            <a:r>
              <a:rPr lang="de-DE" sz="1000" dirty="0">
                <a:solidFill>
                  <a:schemeClr val="tx2"/>
                </a:solidFill>
              </a:rPr>
              <a:t>A)__/8   B)__/8   C)__/6   D)__/5   E)__/4   F)__/4		__/35 Punkte</a:t>
            </a:r>
          </a:p>
        </p:txBody>
      </p:sp>
      <p:sp>
        <p:nvSpPr>
          <p:cNvPr id="8" name="Text Box 22"/>
          <p:cNvSpPr txBox="1">
            <a:spLocks noChangeArrowheads="1"/>
          </p:cNvSpPr>
          <p:nvPr/>
        </p:nvSpPr>
        <p:spPr bwMode="auto">
          <a:xfrm>
            <a:off x="357336" y="813359"/>
            <a:ext cx="6096000" cy="8106835"/>
          </a:xfrm>
          <a:prstGeom prst="rect">
            <a:avLst/>
          </a:prstGeom>
          <a:noFill/>
          <a:ln w="25400" algn="ctr">
            <a:noFill/>
            <a:miter lim="800000"/>
            <a:headEnd/>
            <a:tailEnd/>
          </a:ln>
        </p:spPr>
        <p:txBody>
          <a:bodyPr>
            <a:spAutoFit/>
          </a:bodyPr>
          <a:lstStyle/>
          <a:p>
            <a:pPr marL="457200" indent="-457200" defTabSz="762000">
              <a:buFontTx/>
              <a:buAutoNum type="alphaUcParenR"/>
            </a:pPr>
            <a:r>
              <a:rPr lang="de-DE" sz="1200" dirty="0"/>
              <a:t>Natürlich ist der Buckingham Palast vorzüglich gegen Einbruch abgesichert. Lord Nerd führt eine Sicherheitsüberprüfung durch und findet heraus: Die Wahrscheinlichkeit dass jemand bei einem der 3 Front-Fenster einbrechen kann ist jeweils 20%. Die Wahrscheinlichkeit dass der Einbrecher dann auch noch am zusätzlichen Kameraüberwachungssystem vorbeikommt liegt bei 80%.</a:t>
            </a:r>
            <a:br>
              <a:rPr lang="de-DE" sz="1200" dirty="0"/>
            </a:br>
            <a:r>
              <a:rPr lang="de-DE" sz="1200" dirty="0"/>
              <a:t>Wie hoch ist die Wahrscheinlichkeit, dass ein Eindringling an der Kombination der Systeme Fenster und Kamera erfolgreich vorbeikommt?</a:t>
            </a:r>
          </a:p>
          <a:p>
            <a:pPr marL="457200" indent="-457200" defTabSz="762000">
              <a:buFontTx/>
              <a:buAutoNum type="alphaUcParenR"/>
            </a:pPr>
            <a:r>
              <a:rPr lang="de-DE" sz="1200" dirty="0"/>
              <a:t>Lady Melissa Nerd gibt zu bedenken, dass das Kameraüberwachungssystem nur eine Verfügbarkeit von 50% hat – was heißt das für die Wahrscheinlichkeit den Eindringling zu erkennen?</a:t>
            </a:r>
          </a:p>
          <a:p>
            <a:pPr marL="457200" indent="-457200" defTabSz="762000">
              <a:buFontTx/>
              <a:buAutoNum type="alphaUcParenR"/>
            </a:pPr>
            <a:r>
              <a:rPr lang="de-DE" sz="1200" dirty="0"/>
              <a:t>Die beiden schauen sich die Statistik der letzten Jahre an – wie viele Stunden im Jahr müsste das Kameraüberwachungssystem ungefähr statistisch nicht zur Verfügung gestanden haben?</a:t>
            </a:r>
          </a:p>
          <a:p>
            <a:pPr marL="457200" indent="-457200" defTabSz="762000">
              <a:buFontTx/>
              <a:buAutoNum type="alphaUcParenR"/>
            </a:pPr>
            <a:r>
              <a:rPr lang="de-DE" sz="1200" dirty="0"/>
              <a:t>Würden Sie den beiden empfehlen, auf ein auf Zuverlässigkeit optimiertes System umzusteigen? Bitte begründen Sie Ihre Empfehlung!</a:t>
            </a:r>
          </a:p>
          <a:p>
            <a:pPr marL="457200" indent="-457200" defTabSz="762000">
              <a:buFontTx/>
              <a:buAutoNum type="alphaUcParenR"/>
            </a:pPr>
            <a:r>
              <a:rPr lang="de-DE" sz="1200" dirty="0"/>
              <a:t>Die Zuordnung zu verschiedenen Maßnahmen-Klassen ist wohl auch noch nicht ausgefüllt worden. Bitte helfen Sie den Royals, indem Sie die Maßnahmen den Schutzzielen in der unten stehenden Tabelle zuordnen:</a:t>
            </a:r>
          </a:p>
          <a:p>
            <a:pPr marL="457200" indent="-457200" defTabSz="762000">
              <a:buFontTx/>
              <a:buAutoNum type="alphaUcParenR"/>
            </a:pPr>
            <a:endParaRPr lang="de-DE" sz="1200" dirty="0"/>
          </a:p>
          <a:p>
            <a:pPr marL="457200" indent="-457200" defTabSz="762000">
              <a:buFontTx/>
              <a:buAutoNum type="alphaUcParenR"/>
            </a:pPr>
            <a:endParaRPr lang="de-DE" sz="1200" dirty="0"/>
          </a:p>
          <a:p>
            <a:pPr marL="457200" indent="-457200" defTabSz="762000">
              <a:buFontTx/>
              <a:buAutoNum type="alphaUcParenR"/>
            </a:pPr>
            <a:endParaRPr lang="de-DE" sz="1200" dirty="0"/>
          </a:p>
          <a:p>
            <a:pPr marL="457200" indent="-457200" defTabSz="762000">
              <a:buFontTx/>
              <a:buAutoNum type="alphaUcParenR"/>
            </a:pPr>
            <a:endParaRPr lang="de-DE" sz="1200" dirty="0"/>
          </a:p>
          <a:p>
            <a:pPr marL="457200" indent="-457200" defTabSz="762000">
              <a:buFontTx/>
              <a:buAutoNum type="alphaUcParenR"/>
            </a:pPr>
            <a:endParaRPr lang="de-DE" sz="1200" dirty="0"/>
          </a:p>
          <a:p>
            <a:pPr marL="457200" indent="-457200" defTabSz="762000">
              <a:buFontTx/>
              <a:buAutoNum type="alphaUcParenR"/>
            </a:pPr>
            <a:endParaRPr lang="de-DE" sz="1200" dirty="0"/>
          </a:p>
          <a:p>
            <a:pPr marL="457200" indent="-457200" defTabSz="762000">
              <a:buFontTx/>
              <a:buAutoNum type="alphaUcParenR"/>
            </a:pPr>
            <a:endParaRPr lang="de-DE" sz="1200" dirty="0"/>
          </a:p>
          <a:p>
            <a:pPr marL="457200" indent="-457200" defTabSz="762000">
              <a:buFontTx/>
              <a:buAutoNum type="alphaUcParenR"/>
            </a:pPr>
            <a:r>
              <a:rPr lang="de-DE" sz="1200" dirty="0"/>
              <a:t>Lady Nerd befasst sich mit Möglichkeiten, die Sicherheitsmechanismen des Buckingham Palast zertifizieren zu lassen. Welche der folgenden Möglichkeiten spielen können hierzu sicherlich nicht herangezogen werden (bitte streichen. Die Tatsache dass die Story in England spielt ist vernachlässigbar):</a:t>
            </a:r>
          </a:p>
          <a:p>
            <a:pPr marL="628650" lvl="1" indent="-171450" defTabSz="762000"/>
            <a:r>
              <a:rPr lang="de-DE" sz="1200" dirty="0"/>
              <a:t>IT 32005</a:t>
            </a:r>
          </a:p>
          <a:p>
            <a:pPr marL="628650" lvl="1" indent="-171450" defTabSz="762000"/>
            <a:r>
              <a:rPr lang="de-DE" sz="1200" dirty="0"/>
              <a:t>ISO Common</a:t>
            </a:r>
          </a:p>
          <a:p>
            <a:pPr marL="628650" lvl="1" indent="-171450" defTabSz="762000"/>
            <a:r>
              <a:rPr lang="de-DE" sz="1200" dirty="0"/>
              <a:t>ISO 27001</a:t>
            </a:r>
          </a:p>
          <a:p>
            <a:pPr marL="628650" lvl="1" indent="-171450" defTabSz="762000"/>
            <a:r>
              <a:rPr lang="de-DE" sz="1200" dirty="0"/>
              <a:t>IT Mundschutz</a:t>
            </a:r>
          </a:p>
          <a:p>
            <a:pPr marL="628650" lvl="1" indent="-171450" defTabSz="762000"/>
            <a:r>
              <a:rPr lang="de-DE" sz="1200" dirty="0"/>
              <a:t>IT-Grundschutz</a:t>
            </a:r>
          </a:p>
          <a:p>
            <a:pPr marL="628650" lvl="1" indent="-171450" defTabSz="762000"/>
            <a:endParaRPr lang="de-DE" sz="1200" dirty="0"/>
          </a:p>
          <a:p>
            <a:pPr defTabSz="762000">
              <a:buNone/>
            </a:pPr>
            <a:endParaRPr lang="de-DE" sz="1200" dirty="0"/>
          </a:p>
          <a:p>
            <a:pPr marL="457200" indent="-457200" defTabSz="762000">
              <a:buFontTx/>
              <a:buAutoNum type="alphaUcParenR"/>
            </a:pPr>
            <a:endParaRPr lang="de-DE" sz="1200" dirty="0"/>
          </a:p>
          <a:p>
            <a:pPr marL="457200" indent="-457200" defTabSz="762000">
              <a:buFontTx/>
              <a:buAutoNum type="alphaUcParenR"/>
            </a:pPr>
            <a:endParaRPr lang="de-DE" sz="1200" dirty="0"/>
          </a:p>
          <a:p>
            <a:pPr marL="457200" indent="-457200" defTabSz="762000">
              <a:buFontTx/>
              <a:buAutoNum type="alphaUcParenR"/>
            </a:pPr>
            <a:endParaRPr lang="de-DE" sz="1200" dirty="0"/>
          </a:p>
        </p:txBody>
      </p:sp>
      <p:graphicFrame>
        <p:nvGraphicFramePr>
          <p:cNvPr id="6" name="Tabelle 5">
            <a:extLst>
              <a:ext uri="{FF2B5EF4-FFF2-40B4-BE49-F238E27FC236}">
                <a16:creationId xmlns:a16="http://schemas.microsoft.com/office/drawing/2014/main" id="{B6CFA0B0-8A30-462A-9757-AF78AB97DA25}"/>
              </a:ext>
            </a:extLst>
          </p:cNvPr>
          <p:cNvGraphicFramePr>
            <a:graphicFrameLocks noGrp="1"/>
          </p:cNvGraphicFramePr>
          <p:nvPr>
            <p:extLst>
              <p:ext uri="{D42A27DB-BD31-4B8C-83A1-F6EECF244321}">
                <p14:modId xmlns:p14="http://schemas.microsoft.com/office/powerpoint/2010/main" val="1449153155"/>
              </p:ext>
            </p:extLst>
          </p:nvPr>
        </p:nvGraphicFramePr>
        <p:xfrm>
          <a:off x="836712" y="4333096"/>
          <a:ext cx="5452096" cy="146304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669202">
                  <a:extLst>
                    <a:ext uri="{9D8B030D-6E8A-4147-A177-3AD203B41FA5}">
                      <a16:colId xmlns:a16="http://schemas.microsoft.com/office/drawing/2014/main" val="20000"/>
                    </a:ext>
                  </a:extLst>
                </a:gridCol>
                <a:gridCol w="994889">
                  <a:extLst>
                    <a:ext uri="{9D8B030D-6E8A-4147-A177-3AD203B41FA5}">
                      <a16:colId xmlns:a16="http://schemas.microsoft.com/office/drawing/2014/main" val="20001"/>
                    </a:ext>
                  </a:extLst>
                </a:gridCol>
                <a:gridCol w="929335">
                  <a:extLst>
                    <a:ext uri="{9D8B030D-6E8A-4147-A177-3AD203B41FA5}">
                      <a16:colId xmlns:a16="http://schemas.microsoft.com/office/drawing/2014/main" val="20002"/>
                    </a:ext>
                  </a:extLst>
                </a:gridCol>
                <a:gridCol w="862614">
                  <a:extLst>
                    <a:ext uri="{9D8B030D-6E8A-4147-A177-3AD203B41FA5}">
                      <a16:colId xmlns:a16="http://schemas.microsoft.com/office/drawing/2014/main" val="20003"/>
                    </a:ext>
                  </a:extLst>
                </a:gridCol>
                <a:gridCol w="996056">
                  <a:extLst>
                    <a:ext uri="{9D8B030D-6E8A-4147-A177-3AD203B41FA5}">
                      <a16:colId xmlns:a16="http://schemas.microsoft.com/office/drawing/2014/main" val="20004"/>
                    </a:ext>
                  </a:extLst>
                </a:gridCol>
              </a:tblGrid>
              <a:tr h="0">
                <a:tc>
                  <a:txBody>
                    <a:bodyPr/>
                    <a:lstStyle/>
                    <a:p>
                      <a:endParaRPr lang="de-DE" sz="1000" dirty="0">
                        <a:latin typeface="Arial" pitchFamily="34" charset="0"/>
                        <a:cs typeface="Arial" pitchFamily="34" charset="0"/>
                      </a:endParaRPr>
                    </a:p>
                  </a:txBody>
                  <a:tcPr/>
                </a:tc>
                <a:tc>
                  <a:txBody>
                    <a:bodyPr/>
                    <a:lstStyle/>
                    <a:p>
                      <a:r>
                        <a:rPr lang="de-DE" sz="1000" dirty="0">
                          <a:solidFill>
                            <a:schemeClr val="tx1"/>
                          </a:solidFill>
                        </a:rPr>
                        <a:t>Redundanz</a:t>
                      </a:r>
                      <a:endParaRPr lang="de-DE" sz="1000" dirty="0">
                        <a:solidFill>
                          <a:schemeClr val="tx1"/>
                        </a:solidFill>
                        <a:latin typeface="Arial" pitchFamily="34" charset="0"/>
                        <a:cs typeface="Arial" pitchFamily="34" charset="0"/>
                      </a:endParaRPr>
                    </a:p>
                  </a:txBody>
                  <a:tcPr/>
                </a:tc>
                <a:tc>
                  <a:txBody>
                    <a:bodyPr/>
                    <a:lstStyle/>
                    <a:p>
                      <a:r>
                        <a:rPr lang="de-DE" sz="1000" dirty="0">
                          <a:solidFill>
                            <a:schemeClr val="tx1"/>
                          </a:solidFill>
                        </a:rPr>
                        <a:t>„Firewall++“</a:t>
                      </a:r>
                      <a:endParaRPr lang="de-DE" sz="1000" dirty="0">
                        <a:solidFill>
                          <a:schemeClr val="tx1"/>
                        </a:solidFill>
                        <a:latin typeface="Arial" pitchFamily="34" charset="0"/>
                        <a:cs typeface="Arial" pitchFamily="34" charset="0"/>
                      </a:endParaRPr>
                    </a:p>
                  </a:txBody>
                  <a:tcPr/>
                </a:tc>
                <a:tc>
                  <a:txBody>
                    <a:bodyPr/>
                    <a:lstStyle/>
                    <a:p>
                      <a:r>
                        <a:rPr lang="de-DE" sz="700" dirty="0">
                          <a:solidFill>
                            <a:schemeClr val="tx1"/>
                          </a:solidFill>
                        </a:rPr>
                        <a:t>Kryptographie</a:t>
                      </a:r>
                      <a:endParaRPr lang="de-DE" sz="700" dirty="0">
                        <a:solidFill>
                          <a:schemeClr val="tx1"/>
                        </a:solidFill>
                        <a:latin typeface="Arial" pitchFamily="34" charset="0"/>
                        <a:cs typeface="Arial" pitchFamily="34" charset="0"/>
                      </a:endParaRPr>
                    </a:p>
                  </a:txBody>
                  <a:tcPr/>
                </a:tc>
                <a:tc>
                  <a:txBody>
                    <a:bodyPr/>
                    <a:lstStyle/>
                    <a:p>
                      <a:r>
                        <a:rPr lang="de-DE" sz="1000" dirty="0" err="1">
                          <a:solidFill>
                            <a:schemeClr val="tx1"/>
                          </a:solidFill>
                        </a:rPr>
                        <a:t>Policies</a:t>
                      </a:r>
                      <a:endParaRPr lang="de-DE" sz="1000" dirty="0">
                        <a:solidFill>
                          <a:schemeClr val="tx1"/>
                        </a:solidFill>
                        <a:latin typeface="Arial" pitchFamily="34" charset="0"/>
                        <a:cs typeface="Arial" pitchFamily="34" charset="0"/>
                      </a:endParaRPr>
                    </a:p>
                  </a:txBody>
                  <a:tcPr/>
                </a:tc>
                <a:extLst>
                  <a:ext uri="{0D108BD9-81ED-4DB2-BD59-A6C34878D82A}">
                    <a16:rowId xmlns:a16="http://schemas.microsoft.com/office/drawing/2014/main" val="10000"/>
                  </a:ext>
                </a:extLst>
              </a:tr>
              <a:tr h="146332">
                <a:tc>
                  <a:txBody>
                    <a:bodyPr/>
                    <a:lstStyle/>
                    <a:p>
                      <a:r>
                        <a:rPr lang="de-DE" sz="1000" dirty="0"/>
                        <a:t>Verfügbarkeit</a:t>
                      </a:r>
                      <a:endParaRPr lang="de-DE" sz="1000" dirty="0">
                        <a:latin typeface="Arial" pitchFamily="34" charset="0"/>
                        <a:cs typeface="Arial" pitchFamily="34" charset="0"/>
                      </a:endParaRPr>
                    </a:p>
                  </a:txBody>
                  <a:tcPr/>
                </a:tc>
                <a:tc>
                  <a:txBody>
                    <a:bodyPr/>
                    <a:lstStyle/>
                    <a:p>
                      <a:pPr algn="ctr"/>
                      <a:endParaRPr lang="de-DE" sz="1000" dirty="0">
                        <a:latin typeface="Arial" pitchFamily="34" charset="0"/>
                        <a:cs typeface="Arial" pitchFamily="34" charset="0"/>
                      </a:endParaRPr>
                    </a:p>
                  </a:txBody>
                  <a:tcPr/>
                </a:tc>
                <a:tc>
                  <a:txBody>
                    <a:bodyPr/>
                    <a:lstStyle/>
                    <a:p>
                      <a:pPr algn="ctr"/>
                      <a:endParaRPr lang="de-DE" sz="1000" dirty="0">
                        <a:latin typeface="Arial" pitchFamily="34" charset="0"/>
                        <a:cs typeface="Arial" pitchFamily="34" charset="0"/>
                      </a:endParaRPr>
                    </a:p>
                  </a:txBody>
                  <a:tcPr/>
                </a:tc>
                <a:tc>
                  <a:txBody>
                    <a:bodyPr/>
                    <a:lstStyle/>
                    <a:p>
                      <a:pPr algn="ctr"/>
                      <a:endParaRPr lang="de-DE" sz="1000" dirty="0">
                        <a:latin typeface="Arial" pitchFamily="34" charset="0"/>
                        <a:cs typeface="Arial" pitchFamily="34" charset="0"/>
                      </a:endParaRPr>
                    </a:p>
                  </a:txBody>
                  <a:tcPr/>
                </a:tc>
                <a:tc>
                  <a:txBody>
                    <a:bodyPr/>
                    <a:lstStyle/>
                    <a:p>
                      <a:pPr algn="ctr"/>
                      <a:endParaRPr lang="de-DE" sz="1000" dirty="0">
                        <a:latin typeface="Arial" pitchFamily="34" charset="0"/>
                        <a:cs typeface="Arial" pitchFamily="34" charset="0"/>
                      </a:endParaRPr>
                    </a:p>
                  </a:txBody>
                  <a:tcPr/>
                </a:tc>
                <a:extLst>
                  <a:ext uri="{0D108BD9-81ED-4DB2-BD59-A6C34878D82A}">
                    <a16:rowId xmlns:a16="http://schemas.microsoft.com/office/drawing/2014/main" val="10001"/>
                  </a:ext>
                </a:extLst>
              </a:tr>
              <a:tr h="0">
                <a:tc>
                  <a:txBody>
                    <a:bodyPr/>
                    <a:lstStyle/>
                    <a:p>
                      <a:r>
                        <a:rPr lang="de-DE" sz="1000" dirty="0"/>
                        <a:t>Integrität</a:t>
                      </a:r>
                      <a:endParaRPr lang="de-DE" sz="1000" dirty="0">
                        <a:latin typeface="Arial" pitchFamily="34" charset="0"/>
                        <a:cs typeface="Arial" pitchFamily="34" charset="0"/>
                      </a:endParaRPr>
                    </a:p>
                  </a:txBody>
                  <a:tcPr/>
                </a:tc>
                <a:tc>
                  <a:txBody>
                    <a:bodyPr/>
                    <a:lstStyle/>
                    <a:p>
                      <a:pPr algn="ctr"/>
                      <a:endParaRPr lang="de-DE" sz="1000" dirty="0">
                        <a:latin typeface="Arial" pitchFamily="34" charset="0"/>
                        <a:cs typeface="Arial" pitchFamily="34" charset="0"/>
                      </a:endParaRPr>
                    </a:p>
                  </a:txBody>
                  <a:tcPr/>
                </a:tc>
                <a:tc>
                  <a:txBody>
                    <a:bodyPr/>
                    <a:lstStyle/>
                    <a:p>
                      <a:pPr algn="ctr"/>
                      <a:endParaRPr lang="de-DE" sz="1000" dirty="0">
                        <a:latin typeface="Arial" pitchFamily="34" charset="0"/>
                        <a:cs typeface="Arial" pitchFamily="34" charset="0"/>
                      </a:endParaRPr>
                    </a:p>
                  </a:txBody>
                  <a:tcPr/>
                </a:tc>
                <a:tc>
                  <a:txBody>
                    <a:bodyPr/>
                    <a:lstStyle/>
                    <a:p>
                      <a:pPr algn="ctr"/>
                      <a:endParaRPr lang="de-DE" sz="1000" dirty="0">
                        <a:latin typeface="Arial" pitchFamily="34" charset="0"/>
                        <a:cs typeface="Arial" pitchFamily="34" charset="0"/>
                      </a:endParaRPr>
                    </a:p>
                  </a:txBody>
                  <a:tcPr/>
                </a:tc>
                <a:tc>
                  <a:txBody>
                    <a:bodyPr/>
                    <a:lstStyle/>
                    <a:p>
                      <a:pPr algn="ctr"/>
                      <a:endParaRPr lang="de-DE" sz="1000" dirty="0">
                        <a:latin typeface="Arial" pitchFamily="34" charset="0"/>
                        <a:cs typeface="Arial" pitchFamily="34" charset="0"/>
                      </a:endParaRPr>
                    </a:p>
                  </a:txBody>
                  <a:tcPr/>
                </a:tc>
                <a:extLst>
                  <a:ext uri="{0D108BD9-81ED-4DB2-BD59-A6C34878D82A}">
                    <a16:rowId xmlns:a16="http://schemas.microsoft.com/office/drawing/2014/main" val="10002"/>
                  </a:ext>
                </a:extLst>
              </a:tr>
              <a:tr h="173756">
                <a:tc>
                  <a:txBody>
                    <a:bodyPr/>
                    <a:lstStyle/>
                    <a:p>
                      <a:r>
                        <a:rPr lang="de-DE" sz="1000" dirty="0"/>
                        <a:t>Vertraulichkeit</a:t>
                      </a:r>
                      <a:endParaRPr lang="de-DE" sz="1000" dirty="0">
                        <a:latin typeface="Arial" pitchFamily="34" charset="0"/>
                        <a:cs typeface="Arial" pitchFamily="34" charset="0"/>
                      </a:endParaRPr>
                    </a:p>
                  </a:txBody>
                  <a:tcPr/>
                </a:tc>
                <a:tc>
                  <a:txBody>
                    <a:bodyPr/>
                    <a:lstStyle/>
                    <a:p>
                      <a:pPr algn="ctr"/>
                      <a:endParaRPr lang="de-DE" sz="1000">
                        <a:latin typeface="Arial" pitchFamily="34" charset="0"/>
                        <a:cs typeface="Arial" pitchFamily="34" charset="0"/>
                      </a:endParaRPr>
                    </a:p>
                  </a:txBody>
                  <a:tcPr/>
                </a:tc>
                <a:tc>
                  <a:txBody>
                    <a:bodyPr/>
                    <a:lstStyle/>
                    <a:p>
                      <a:pPr algn="ctr"/>
                      <a:endParaRPr lang="de-DE" sz="1000" dirty="0">
                        <a:latin typeface="Arial" pitchFamily="34" charset="0"/>
                        <a:cs typeface="Arial" pitchFamily="34" charset="0"/>
                      </a:endParaRPr>
                    </a:p>
                  </a:txBody>
                  <a:tcPr/>
                </a:tc>
                <a:tc>
                  <a:txBody>
                    <a:bodyPr/>
                    <a:lstStyle/>
                    <a:p>
                      <a:pPr algn="ctr"/>
                      <a:endParaRPr lang="de-DE" sz="1000" dirty="0">
                        <a:latin typeface="Arial" pitchFamily="34" charset="0"/>
                        <a:cs typeface="Arial" pitchFamily="34" charset="0"/>
                      </a:endParaRPr>
                    </a:p>
                  </a:txBody>
                  <a:tcPr/>
                </a:tc>
                <a:tc>
                  <a:txBody>
                    <a:bodyPr/>
                    <a:lstStyle/>
                    <a:p>
                      <a:pPr algn="ctr"/>
                      <a:endParaRPr lang="de-DE" sz="1000" dirty="0">
                        <a:latin typeface="Arial" pitchFamily="34" charset="0"/>
                        <a:cs typeface="Arial" pitchFamily="34" charset="0"/>
                      </a:endParaRPr>
                    </a:p>
                  </a:txBody>
                  <a:tcPr/>
                </a:tc>
                <a:extLst>
                  <a:ext uri="{0D108BD9-81ED-4DB2-BD59-A6C34878D82A}">
                    <a16:rowId xmlns:a16="http://schemas.microsoft.com/office/drawing/2014/main" val="10003"/>
                  </a:ext>
                </a:extLst>
              </a:tr>
              <a:tr h="0">
                <a:tc>
                  <a:txBody>
                    <a:bodyPr/>
                    <a:lstStyle/>
                    <a:p>
                      <a:r>
                        <a:rPr lang="de-DE" sz="1000" dirty="0"/>
                        <a:t>Zurechenbarkeit</a:t>
                      </a:r>
                      <a:endParaRPr lang="de-DE" sz="1000" dirty="0">
                        <a:latin typeface="Arial" pitchFamily="34" charset="0"/>
                        <a:cs typeface="Arial" pitchFamily="34" charset="0"/>
                      </a:endParaRPr>
                    </a:p>
                  </a:txBody>
                  <a:tcPr/>
                </a:tc>
                <a:tc>
                  <a:txBody>
                    <a:bodyPr/>
                    <a:lstStyle/>
                    <a:p>
                      <a:pPr algn="ctr"/>
                      <a:endParaRPr lang="de-DE" sz="1000">
                        <a:latin typeface="Arial" pitchFamily="34" charset="0"/>
                        <a:cs typeface="Arial" pitchFamily="34" charset="0"/>
                      </a:endParaRPr>
                    </a:p>
                  </a:txBody>
                  <a:tcPr/>
                </a:tc>
                <a:tc>
                  <a:txBody>
                    <a:bodyPr/>
                    <a:lstStyle/>
                    <a:p>
                      <a:pPr algn="ctr"/>
                      <a:endParaRPr lang="de-DE" sz="1000">
                        <a:latin typeface="Arial" pitchFamily="34" charset="0"/>
                        <a:cs typeface="Arial" pitchFamily="34" charset="0"/>
                      </a:endParaRPr>
                    </a:p>
                  </a:txBody>
                  <a:tcPr/>
                </a:tc>
                <a:tc>
                  <a:txBody>
                    <a:bodyPr/>
                    <a:lstStyle/>
                    <a:p>
                      <a:pPr algn="ctr"/>
                      <a:endParaRPr lang="de-DE" sz="1000" dirty="0">
                        <a:latin typeface="Arial" pitchFamily="34" charset="0"/>
                        <a:cs typeface="Arial" pitchFamily="34" charset="0"/>
                      </a:endParaRPr>
                    </a:p>
                  </a:txBody>
                  <a:tcPr/>
                </a:tc>
                <a:tc>
                  <a:txBody>
                    <a:bodyPr/>
                    <a:lstStyle/>
                    <a:p>
                      <a:pPr algn="ctr"/>
                      <a:endParaRPr lang="de-DE" sz="1000" dirty="0">
                        <a:latin typeface="Arial" pitchFamily="34" charset="0"/>
                        <a:cs typeface="Arial" pitchFamily="34" charset="0"/>
                      </a:endParaRPr>
                    </a:p>
                  </a:txBody>
                  <a:tcPr/>
                </a:tc>
                <a:extLst>
                  <a:ext uri="{0D108BD9-81ED-4DB2-BD59-A6C34878D82A}">
                    <a16:rowId xmlns:a16="http://schemas.microsoft.com/office/drawing/2014/main" val="10004"/>
                  </a:ext>
                </a:extLst>
              </a:tr>
              <a:tr h="145147">
                <a:tc>
                  <a:txBody>
                    <a:bodyPr/>
                    <a:lstStyle/>
                    <a:p>
                      <a:r>
                        <a:rPr lang="de-DE" sz="1000" kern="1200" dirty="0">
                          <a:solidFill>
                            <a:schemeClr val="dk1"/>
                          </a:solidFill>
                          <a:latin typeface="+mn-lt"/>
                          <a:ea typeface="+mn-ea"/>
                          <a:cs typeface="+mn-cs"/>
                        </a:rPr>
                        <a:t>Rechtsverbindlichkeit</a:t>
                      </a:r>
                      <a:endParaRPr lang="de-DE" sz="1000" kern="1200" baseline="30000" dirty="0">
                        <a:solidFill>
                          <a:schemeClr val="dk1"/>
                        </a:solidFill>
                        <a:latin typeface="+mn-lt"/>
                        <a:ea typeface="+mn-ea"/>
                        <a:cs typeface="+mn-cs"/>
                      </a:endParaRPr>
                    </a:p>
                  </a:txBody>
                  <a:tcPr/>
                </a:tc>
                <a:tc>
                  <a:txBody>
                    <a:bodyPr/>
                    <a:lstStyle/>
                    <a:p>
                      <a:pPr algn="ctr"/>
                      <a:endParaRPr lang="de-DE" sz="1000" dirty="0">
                        <a:latin typeface="Arial" pitchFamily="34" charset="0"/>
                        <a:cs typeface="Arial" pitchFamily="34" charset="0"/>
                      </a:endParaRPr>
                    </a:p>
                  </a:txBody>
                  <a:tcPr/>
                </a:tc>
                <a:tc>
                  <a:txBody>
                    <a:bodyPr/>
                    <a:lstStyle/>
                    <a:p>
                      <a:pPr algn="ctr"/>
                      <a:endParaRPr lang="de-DE" sz="1000" dirty="0">
                        <a:latin typeface="Arial" pitchFamily="34" charset="0"/>
                        <a:cs typeface="Arial" pitchFamily="34" charset="0"/>
                      </a:endParaRPr>
                    </a:p>
                  </a:txBody>
                  <a:tcPr/>
                </a:tc>
                <a:tc>
                  <a:txBody>
                    <a:bodyPr/>
                    <a:lstStyle/>
                    <a:p>
                      <a:pPr algn="ctr"/>
                      <a:endParaRPr lang="de-DE" sz="1000" kern="1200" dirty="0">
                        <a:solidFill>
                          <a:schemeClr val="dk1"/>
                        </a:solidFill>
                        <a:latin typeface="+mn-lt"/>
                        <a:ea typeface="+mn-ea"/>
                        <a:cs typeface="+mn-cs"/>
                      </a:endParaRPr>
                    </a:p>
                  </a:txBody>
                  <a:tcPr/>
                </a:tc>
                <a:tc>
                  <a:txBody>
                    <a:bodyPr/>
                    <a:lstStyle/>
                    <a:p>
                      <a:pPr algn="ctr"/>
                      <a:endParaRPr lang="de-DE" sz="1000" dirty="0">
                        <a:latin typeface="Arial" pitchFamily="34" charset="0"/>
                        <a:cs typeface="Arial" pitchFamily="34" charset="0"/>
                      </a:endParaRPr>
                    </a:p>
                  </a:txBody>
                  <a:tcPr/>
                </a:tc>
                <a:extLst>
                  <a:ext uri="{0D108BD9-81ED-4DB2-BD59-A6C34878D82A}">
                    <a16:rowId xmlns:a16="http://schemas.microsoft.com/office/drawing/2014/main" val="10005"/>
                  </a:ext>
                </a:extLst>
              </a:tr>
            </a:tbl>
          </a:graphicData>
        </a:graphic>
      </p:graphicFrame>
    </p:spTree>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2"/>
          <p:cNvSpPr txBox="1">
            <a:spLocks noChangeArrowheads="1"/>
          </p:cNvSpPr>
          <p:nvPr/>
        </p:nvSpPr>
        <p:spPr bwMode="auto">
          <a:xfrm>
            <a:off x="278200" y="1115616"/>
            <a:ext cx="6096000" cy="7996035"/>
          </a:xfrm>
          <a:prstGeom prst="rect">
            <a:avLst/>
          </a:prstGeom>
          <a:noFill/>
          <a:ln w="25400" algn="ctr">
            <a:noFill/>
            <a:miter lim="800000"/>
            <a:headEnd/>
            <a:tailEnd/>
          </a:ln>
        </p:spPr>
        <p:txBody>
          <a:bodyPr>
            <a:spAutoFit/>
          </a:bodyPr>
          <a:lstStyle/>
          <a:p>
            <a:pPr marL="457200" indent="-457200" defTabSz="762000">
              <a:buFontTx/>
              <a:buAutoNum type="alphaUcParenR"/>
            </a:pPr>
            <a:r>
              <a:rPr lang="de-DE" sz="1200" dirty="0"/>
              <a:t>Lord </a:t>
            </a:r>
            <a:r>
              <a:rPr lang="de-DE" sz="1200" dirty="0" err="1"/>
              <a:t>Nerd</a:t>
            </a:r>
            <a:r>
              <a:rPr lang="de-DE" sz="1200" dirty="0"/>
              <a:t> hat auf der Royalen Website im Gästebuch(wichtige Funktion) eine XSS Lücke vom berühmten </a:t>
            </a:r>
            <a:r>
              <a:rPr lang="de-DE" sz="1200" dirty="0" err="1"/>
              <a:t>Bughunter</a:t>
            </a:r>
            <a:r>
              <a:rPr lang="de-DE" sz="1200" dirty="0"/>
              <a:t> Lord "R00b1n ^" gemeldet bekommen. </a:t>
            </a:r>
            <a:br>
              <a:rPr lang="de-DE" sz="1200" dirty="0"/>
            </a:br>
            <a:r>
              <a:rPr lang="de-DE" sz="1200" dirty="0"/>
              <a:t>Welche Konsequenzen kann die Lücke für die Besucher der Webseite haben? </a:t>
            </a:r>
            <a:br>
              <a:rPr lang="de-DE" sz="1200" dirty="0"/>
            </a:br>
            <a:r>
              <a:rPr lang="de-DE" sz="1200" dirty="0"/>
              <a:t>Was für eine Maßnahme soll Lord </a:t>
            </a:r>
            <a:r>
              <a:rPr lang="de-DE" sz="1200" dirty="0" err="1"/>
              <a:t>Nerd</a:t>
            </a:r>
            <a:r>
              <a:rPr lang="de-DE" sz="1200" dirty="0"/>
              <a:t> veranlassen um die Lücke zu schließen?</a:t>
            </a:r>
          </a:p>
          <a:p>
            <a:pPr marL="457200" indent="-457200" defTabSz="762000">
              <a:buFontTx/>
              <a:buAutoNum type="alphaUcParenR"/>
            </a:pPr>
            <a:r>
              <a:rPr lang="de-DE" sz="1200" dirty="0"/>
              <a:t>Können Sie im Auftrag von Lord </a:t>
            </a:r>
            <a:r>
              <a:rPr lang="de-DE" sz="1200" dirty="0" err="1"/>
              <a:t>Nerd</a:t>
            </a:r>
            <a:r>
              <a:rPr lang="de-DE" sz="1200" dirty="0"/>
              <a:t> seinem Neffen Lord </a:t>
            </a:r>
            <a:r>
              <a:rPr lang="de-DE" sz="1200" dirty="0" err="1"/>
              <a:t>Noob</a:t>
            </a:r>
            <a:r>
              <a:rPr lang="de-DE" sz="1200" dirty="0"/>
              <a:t> (am besten mit Hilfe einer Skizze) Erklären, wie so ein XSS Angriff abläuft?</a:t>
            </a:r>
          </a:p>
          <a:p>
            <a:pPr marL="457200" indent="-457200" defTabSz="762000">
              <a:buFontTx/>
              <a:buAutoNum type="alphaUcParenR"/>
            </a:pPr>
            <a:r>
              <a:rPr lang="de-DE" sz="1200" dirty="0"/>
              <a:t>Doppelgänger der Royal Family gibt es viele. Spoofing ist aber ein noch weiter verbreitetes Thema. Welche der folgenden Vorgänge haben nichts mit Spoofing zu tun? Bitte durchstreichen!</a:t>
            </a:r>
            <a:br>
              <a:rPr lang="de-DE" sz="1200" dirty="0"/>
            </a:br>
            <a:r>
              <a:rPr lang="de-DE" sz="1200" dirty="0"/>
              <a:t>Fingerabdruckscan beim Zugang in das Schlafzimmer von Lady Nerd</a:t>
            </a:r>
            <a:br>
              <a:rPr lang="de-DE" sz="1200" dirty="0"/>
            </a:br>
            <a:r>
              <a:rPr lang="de-DE" sz="1200" dirty="0"/>
              <a:t>Fest eingestellte MAC-</a:t>
            </a:r>
            <a:r>
              <a:rPr lang="de-DE" sz="1200" dirty="0" err="1"/>
              <a:t>Address</a:t>
            </a:r>
            <a:r>
              <a:rPr lang="de-DE" sz="1200" dirty="0"/>
              <a:t> Tabellen in den Switches des royalen Netzwerks</a:t>
            </a:r>
            <a:br>
              <a:rPr lang="de-DE" sz="1200" dirty="0"/>
            </a:br>
            <a:r>
              <a:rPr lang="de-DE" sz="1200" dirty="0"/>
              <a:t>Prüfung der Lebensläufe bei der Einstellung neuer Palastwachen</a:t>
            </a:r>
            <a:br>
              <a:rPr lang="de-DE" sz="1200" dirty="0"/>
            </a:br>
            <a:r>
              <a:rPr lang="de-DE" sz="1200" dirty="0"/>
              <a:t>DDoS Attacke auf den Provider von </a:t>
            </a:r>
            <a:r>
              <a:rPr lang="de-DE" sz="1200" dirty="0">
                <a:hlinkClick r:id="rId2"/>
              </a:rPr>
              <a:t>www.royals.uk</a:t>
            </a:r>
            <a:br>
              <a:rPr lang="de-DE" sz="1200" dirty="0"/>
            </a:br>
            <a:r>
              <a:rPr lang="de-DE" sz="1200" dirty="0"/>
              <a:t>Vergrößerung der NOP-Rutsche vor dem Shell-Code beim Einbruch ins Netz</a:t>
            </a:r>
          </a:p>
          <a:p>
            <a:pPr marL="457200" indent="-457200" defTabSz="762000">
              <a:buFontTx/>
              <a:buAutoNum type="alphaUcParenR"/>
            </a:pPr>
            <a:r>
              <a:rPr lang="de-DE" sz="1200" dirty="0"/>
              <a:t>Um Spoofing zu vermeiden gibt es Identitätsüberprüfungen von Identitätsmerkmalen auf vielen </a:t>
            </a:r>
            <a:r>
              <a:rPr lang="de-DE" sz="1200" dirty="0" err="1"/>
              <a:t>Layern</a:t>
            </a:r>
            <a:r>
              <a:rPr lang="de-DE" sz="1200" dirty="0"/>
              <a:t> und an vielen Stellen. </a:t>
            </a:r>
            <a:br>
              <a:rPr lang="de-DE" sz="1200" dirty="0"/>
            </a:br>
            <a:r>
              <a:rPr lang="de-DE" sz="1200" dirty="0"/>
              <a:t>Nennen Sie jeweils eine Möglichkeit, Spoofing zu erschweren für die entsprechenden Stellen an denen Identitätsmerkmale eine Rolle spielen: Personalausweis, MAC-Adresse, Hostnamen im DNS, Hostnamen im Browser-URL, Haustürschlüssel, Absender E-Mail Adressen</a:t>
            </a:r>
          </a:p>
          <a:p>
            <a:pPr marL="457200" indent="-457200" defTabSz="762000">
              <a:buFontTx/>
              <a:buAutoNum type="alphaUcParenR"/>
            </a:pPr>
            <a:r>
              <a:rPr lang="de-DE" sz="1200" dirty="0"/>
              <a:t>Eine Insel ist natürlich die bevorzugte topologische Abwehrmaßnahme der </a:t>
            </a:r>
            <a:r>
              <a:rPr lang="de-DE" sz="1200" dirty="0" err="1"/>
              <a:t>Royals</a:t>
            </a:r>
            <a:r>
              <a:rPr lang="de-DE" sz="1200" dirty="0"/>
              <a:t>. Welche Vor- und Nachteile hat dieses Pattern?</a:t>
            </a:r>
          </a:p>
          <a:p>
            <a:pPr marL="457200" indent="-457200" defTabSz="762000">
              <a:buFontTx/>
              <a:buAutoNum type="alphaUcParenR"/>
            </a:pPr>
            <a:r>
              <a:rPr lang="de-DE" sz="1200" dirty="0"/>
              <a:t>Entwerfen Sie eine </a:t>
            </a:r>
            <a:r>
              <a:rPr lang="de-DE" sz="1200" dirty="0" err="1"/>
              <a:t>Policy</a:t>
            </a:r>
            <a:r>
              <a:rPr lang="de-DE" sz="1200" dirty="0"/>
              <a:t> mit mindestens 5 Regeln für den sicheren Zugang zum Rechenzentrum des Buckingham Palast.</a:t>
            </a:r>
          </a:p>
          <a:p>
            <a:pPr marL="457200" indent="-457200" defTabSz="762000">
              <a:buFontTx/>
              <a:buAutoNum type="alphaUcParenR"/>
            </a:pPr>
            <a:r>
              <a:rPr lang="de-DE" sz="1200" dirty="0"/>
              <a:t>Schreiben Sie bitte in Pseudocode einen einfachen Wurm für Lord </a:t>
            </a:r>
            <a:r>
              <a:rPr lang="de-DE" sz="1200" dirty="0" err="1"/>
              <a:t>Noob</a:t>
            </a:r>
            <a:r>
              <a:rPr lang="de-DE" sz="1200" dirty="0"/>
              <a:t>, an dem man erkennen kann, welche Eigenschaften so eine Malware haben muss, und um ihm zu helfen ins Netz vom Buckingham Palast einzudringen.</a:t>
            </a:r>
          </a:p>
          <a:p>
            <a:pPr marL="457200" indent="-457200" defTabSz="762000">
              <a:buFontTx/>
              <a:buAutoNum type="alphaUcParenR"/>
            </a:pPr>
            <a:r>
              <a:rPr lang="de-DE" sz="1200" dirty="0"/>
              <a:t>Wer ist aktuell Thronerbe in England?</a:t>
            </a:r>
          </a:p>
          <a:p>
            <a:pPr marL="457200" indent="-457200" defTabSz="762000">
              <a:buFontTx/>
              <a:buAutoNum type="alphaUcParenR"/>
            </a:pPr>
            <a:r>
              <a:rPr lang="de-DE" sz="1200" dirty="0"/>
              <a:t>Der Kühlschrank in der Palastküche zieht sich automatisch Softwareupdates aus dem Internet. Welche möglichen Schwachstellen ergeben sich daraus und wie könnten die Nerds dies verhindern?</a:t>
            </a:r>
          </a:p>
          <a:p>
            <a:pPr marL="457200" indent="-457200" defTabSz="762000">
              <a:buFontTx/>
              <a:buAutoNum type="alphaUcParenR"/>
            </a:pPr>
            <a:r>
              <a:rPr lang="de-DE" sz="1200" dirty="0"/>
              <a:t>Software, die für die Stammbaumverwaltung der königlichen Familie notwendig ist, entsteht in einem Entwicklungsprozess den man in verschiede Phasen unterteilen kann. </a:t>
            </a:r>
            <a:br>
              <a:rPr lang="de-DE" sz="1200" dirty="0"/>
            </a:br>
            <a:r>
              <a:rPr lang="de-DE" sz="1200" dirty="0"/>
              <a:t>Ordnen Sie die SDLC Aktivitäten der richtigen Phase zu: </a:t>
            </a:r>
            <a:br>
              <a:rPr lang="de-DE" sz="1200" dirty="0"/>
            </a:br>
            <a:r>
              <a:rPr lang="de-DE" sz="1200" dirty="0">
                <a:latin typeface="Courier New" panose="02070309020205020404" pitchFamily="49" charset="0"/>
                <a:cs typeface="Courier New" panose="02070309020205020404" pitchFamily="49" charset="0"/>
              </a:rPr>
              <a:t>Anforderungsphase		</a:t>
            </a:r>
            <a:r>
              <a:rPr lang="de-DE" sz="1200" dirty="0" err="1">
                <a:latin typeface="Courier New" panose="02070309020205020404" pitchFamily="49" charset="0"/>
                <a:cs typeface="Courier New" panose="02070309020205020404" pitchFamily="49" charset="0"/>
              </a:rPr>
              <a:t>Fuzzing</a:t>
            </a:r>
            <a:r>
              <a:rPr lang="de-DE" sz="1200" dirty="0">
                <a:latin typeface="Courier New" panose="02070309020205020404" pitchFamily="49" charset="0"/>
                <a:cs typeface="Courier New" panose="02070309020205020404" pitchFamily="49" charset="0"/>
              </a:rPr>
              <a:t> Tests</a:t>
            </a:r>
            <a:br>
              <a:rPr lang="de-DE" sz="1200" dirty="0">
                <a:latin typeface="Courier New" panose="02070309020205020404" pitchFamily="49" charset="0"/>
                <a:cs typeface="Courier New" panose="02070309020205020404" pitchFamily="49" charset="0"/>
              </a:rPr>
            </a:br>
            <a:r>
              <a:rPr lang="de-DE" sz="1200" dirty="0">
                <a:latin typeface="Courier New" panose="02070309020205020404" pitchFamily="49" charset="0"/>
                <a:cs typeface="Courier New" panose="02070309020205020404" pitchFamily="49" charset="0"/>
              </a:rPr>
              <a:t>Entwurfsphase		Bedrohungsmodellierung</a:t>
            </a:r>
            <a:br>
              <a:rPr lang="de-DE" sz="1200" dirty="0">
                <a:latin typeface="Courier New" panose="02070309020205020404" pitchFamily="49" charset="0"/>
                <a:cs typeface="Courier New" panose="02070309020205020404" pitchFamily="49" charset="0"/>
              </a:rPr>
            </a:br>
            <a:r>
              <a:rPr lang="de-DE" sz="1200" dirty="0">
                <a:latin typeface="Courier New" panose="02070309020205020404" pitchFamily="49" charset="0"/>
                <a:cs typeface="Courier New" panose="02070309020205020404" pitchFamily="49" charset="0"/>
              </a:rPr>
              <a:t>Entwicklungsphase		Reaktionsplan</a:t>
            </a:r>
            <a:br>
              <a:rPr lang="de-DE" sz="1200" dirty="0">
                <a:latin typeface="Courier New" panose="02070309020205020404" pitchFamily="49" charset="0"/>
                <a:cs typeface="Courier New" panose="02070309020205020404" pitchFamily="49" charset="0"/>
              </a:rPr>
            </a:br>
            <a:r>
              <a:rPr lang="de-DE" sz="1200" dirty="0">
                <a:latin typeface="Courier New" panose="02070309020205020404" pitchFamily="49" charset="0"/>
                <a:cs typeface="Courier New" panose="02070309020205020404" pitchFamily="49" charset="0"/>
              </a:rPr>
              <a:t>Überprüfungsphase		Risikobewertung</a:t>
            </a:r>
            <a:br>
              <a:rPr lang="de-DE" sz="1200" dirty="0">
                <a:latin typeface="Courier New" panose="02070309020205020404" pitchFamily="49" charset="0"/>
                <a:cs typeface="Courier New" panose="02070309020205020404" pitchFamily="49" charset="0"/>
              </a:rPr>
            </a:br>
            <a:r>
              <a:rPr lang="de-DE" sz="1200" dirty="0" err="1">
                <a:latin typeface="Courier New" panose="02070309020205020404" pitchFamily="49" charset="0"/>
                <a:cs typeface="Courier New" panose="02070309020205020404" pitchFamily="49" charset="0"/>
              </a:rPr>
              <a:t>Deploymentphase</a:t>
            </a:r>
            <a:r>
              <a:rPr lang="de-DE" sz="1200" dirty="0">
                <a:latin typeface="Courier New" panose="02070309020205020404" pitchFamily="49" charset="0"/>
                <a:cs typeface="Courier New" panose="02070309020205020404" pitchFamily="49" charset="0"/>
              </a:rPr>
              <a:t>		Statische Code Analyse</a:t>
            </a:r>
          </a:p>
        </p:txBody>
      </p:sp>
      <p:sp>
        <p:nvSpPr>
          <p:cNvPr id="18" name="Rectangle 9"/>
          <p:cNvSpPr>
            <a:spLocks noChangeArrowheads="1"/>
          </p:cNvSpPr>
          <p:nvPr/>
        </p:nvSpPr>
        <p:spPr bwMode="auto">
          <a:xfrm>
            <a:off x="332656" y="539552"/>
            <a:ext cx="6019800" cy="457200"/>
          </a:xfrm>
          <a:prstGeom prst="roundRect">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spcBef>
                <a:spcPct val="0"/>
              </a:spcBef>
              <a:buFontTx/>
              <a:buNone/>
            </a:pPr>
            <a:r>
              <a:rPr lang="de-DE" sz="2000" dirty="0">
                <a:solidFill>
                  <a:schemeClr val="tx2"/>
                </a:solidFill>
              </a:rPr>
              <a:t>Aufgabe 3: Security</a:t>
            </a:r>
          </a:p>
          <a:p>
            <a:pPr>
              <a:spcBef>
                <a:spcPct val="0"/>
              </a:spcBef>
              <a:buFontTx/>
              <a:buNone/>
            </a:pPr>
            <a:r>
              <a:rPr lang="de-DE" sz="1000" dirty="0">
                <a:solidFill>
                  <a:schemeClr val="tx2"/>
                </a:solidFill>
              </a:rPr>
              <a:t>A)__/7   B)__/8   C)__/5   D)__/5   </a:t>
            </a:r>
            <a:r>
              <a:rPr lang="de-DE" sz="1000">
                <a:solidFill>
                  <a:schemeClr val="tx2"/>
                </a:solidFill>
              </a:rPr>
              <a:t>E)__/6   </a:t>
            </a:r>
            <a:r>
              <a:rPr lang="de-DE" sz="1000" dirty="0">
                <a:solidFill>
                  <a:schemeClr val="tx2"/>
                </a:solidFill>
              </a:rPr>
              <a:t>F)__/5  G)__/8   H)__/0  </a:t>
            </a:r>
            <a:r>
              <a:rPr lang="de-DE" sz="1000">
                <a:solidFill>
                  <a:schemeClr val="tx2"/>
                </a:solidFill>
              </a:rPr>
              <a:t>I)__/6  </a:t>
            </a:r>
            <a:r>
              <a:rPr lang="de-DE" sz="1000" dirty="0">
                <a:solidFill>
                  <a:schemeClr val="tx2"/>
                </a:solidFill>
              </a:rPr>
              <a:t>J)__/5     __/55 Punkte</a:t>
            </a:r>
          </a:p>
        </p:txBody>
      </p:sp>
    </p:spTree>
    <p:extLst>
      <p:ext uri="{BB962C8B-B14F-4D97-AF65-F5344CB8AC3E}">
        <p14:creationId xmlns:p14="http://schemas.microsoft.com/office/powerpoint/2010/main" val="1115739146"/>
      </p:ext>
    </p:extLst>
  </p:cSld>
  <p:clrMapOvr>
    <a:masterClrMapping/>
  </p:clrMapOvr>
  <p:transition>
    <p:zoom/>
  </p:transition>
</p:sld>
</file>

<file path=ppt/theme/theme1.xml><?xml version="1.0" encoding="utf-8"?>
<a:theme xmlns:a="http://schemas.openxmlformats.org/drawingml/2006/main" name="an_2">
  <a:themeElements>
    <a:clrScheme name="an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n_2">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alpha val="50000"/>
          </a:srgbClr>
        </a:solidFill>
        <a:ln w="25400" cap="flat" cmpd="sng" algn="ctr">
          <a:solidFill>
            <a:srgbClr val="80008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C0C0C0">
            <a:alpha val="50000"/>
          </a:srgbClr>
        </a:solidFill>
        <a:ln w="25400" cap="flat" cmpd="sng" algn="ctr">
          <a:solidFill>
            <a:srgbClr val="80008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an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n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n_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n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n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n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n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n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n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n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n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n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884</Words>
  <Application>Microsoft Office PowerPoint</Application>
  <PresentationFormat>Bildschirmpräsentation (4:3)</PresentationFormat>
  <Paragraphs>74</Paragraphs>
  <Slides>3</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3</vt:i4>
      </vt:variant>
    </vt:vector>
  </HeadingPairs>
  <TitlesOfParts>
    <vt:vector size="7" baseType="lpstr">
      <vt:lpstr>Arial</vt:lpstr>
      <vt:lpstr>Courier New</vt:lpstr>
      <vt:lpstr>Helvetica</vt:lpstr>
      <vt:lpstr>an_2</vt:lpstr>
      <vt:lpstr>IT Security  Klausur an der Hochschule Karlsruhe - Technik und Wirtschaft Sommersemester 2021, Mittwoch, 21.07.2021, 14:00 Uhr </vt:lpstr>
      <vt:lpstr>PowerPoint-Präsentation</vt:lpstr>
      <vt:lpstr>PowerPoint-Präsentation</vt:lpstr>
    </vt:vector>
  </TitlesOfParts>
  <Company>HiLAN GmbH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Network Security</dc:title>
  <dc:creator>Georg Magschok</dc:creator>
  <cp:lastModifiedBy>Georg Magschok</cp:lastModifiedBy>
  <cp:revision>850</cp:revision>
  <cp:lastPrinted>2021-07-21T08:28:25Z</cp:lastPrinted>
  <dcterms:created xsi:type="dcterms:W3CDTF">1999-06-08T13:15:35Z</dcterms:created>
  <dcterms:modified xsi:type="dcterms:W3CDTF">2021-07-21T08:28:59Z</dcterms:modified>
</cp:coreProperties>
</file>