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Lst>
  <p:sldSz cx="6858000" cy="9144000" type="screen4x3"/>
  <p:notesSz cx="7559675" cy="106918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4" d="100"/>
          <a:sy n="114" d="100"/>
        </p:scale>
        <p:origin x="4176" y="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endParaRPr lang="de-DE" sz="4400" b="0" strike="noStrike" spc="-1">
              <a:latin typeface="Arial"/>
            </a:endParaRPr>
          </a:p>
        </p:txBody>
      </p:sp>
      <p:sp>
        <p:nvSpPr>
          <p:cNvPr id="26" name="PlaceHolder 2"/>
          <p:cNvSpPr>
            <a:spLocks noGrp="1"/>
          </p:cNvSpPr>
          <p:nvPr>
            <p:ph/>
          </p:nvPr>
        </p:nvSpPr>
        <p:spPr>
          <a:xfrm>
            <a:off x="342720" y="2139480"/>
            <a:ext cx="617184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27" name="PlaceHolder 3"/>
          <p:cNvSpPr>
            <a:spLocks noGrp="1"/>
          </p:cNvSpPr>
          <p:nvPr>
            <p:ph/>
          </p:nvPr>
        </p:nvSpPr>
        <p:spPr>
          <a:xfrm>
            <a:off x="342720" y="4909680"/>
            <a:ext cx="6171840" cy="2529360"/>
          </a:xfrm>
          <a:prstGeom prst="rect">
            <a:avLst/>
          </a:prstGeom>
          <a:noFill/>
          <a:ln w="0">
            <a:noFill/>
          </a:ln>
        </p:spPr>
        <p:txBody>
          <a:bodyPr lIns="0" tIns="0" rIns="0" bIns="0" anchor="t">
            <a:normAutofit/>
          </a:bodyPr>
          <a:lstStyle/>
          <a:p>
            <a:endParaRPr lang="de-DE"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endParaRPr lang="de-DE" sz="4400" b="0" strike="noStrike" spc="-1">
              <a:latin typeface="Arial"/>
            </a:endParaRPr>
          </a:p>
        </p:txBody>
      </p:sp>
      <p:sp>
        <p:nvSpPr>
          <p:cNvPr id="29"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30"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31" name="PlaceHolder 4"/>
          <p:cNvSpPr>
            <a:spLocks noGrp="1"/>
          </p:cNvSpPr>
          <p:nvPr>
            <p:ph/>
          </p:nvPr>
        </p:nvSpPr>
        <p:spPr>
          <a:xfrm>
            <a:off x="342720" y="4909680"/>
            <a:ext cx="301176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32" name="PlaceHolder 5"/>
          <p:cNvSpPr>
            <a:spLocks noGrp="1"/>
          </p:cNvSpPr>
          <p:nvPr>
            <p:ph/>
          </p:nvPr>
        </p:nvSpPr>
        <p:spPr>
          <a:xfrm>
            <a:off x="3505320" y="4909680"/>
            <a:ext cx="3011760" cy="2529360"/>
          </a:xfrm>
          <a:prstGeom prst="rect">
            <a:avLst/>
          </a:prstGeom>
          <a:noFill/>
          <a:ln w="0">
            <a:noFill/>
          </a:ln>
        </p:spPr>
        <p:txBody>
          <a:bodyPr lIns="0" tIns="0" rIns="0" bIns="0" anchor="t">
            <a:normAutofit/>
          </a:bodyPr>
          <a:lstStyle/>
          <a:p>
            <a:endParaRPr lang="de-DE"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endParaRPr lang="de-DE" sz="4400" b="0" strike="noStrike" spc="-1">
              <a:latin typeface="Arial"/>
            </a:endParaRPr>
          </a:p>
        </p:txBody>
      </p:sp>
      <p:sp>
        <p:nvSpPr>
          <p:cNvPr id="34" name="PlaceHolder 2"/>
          <p:cNvSpPr>
            <a:spLocks noGrp="1"/>
          </p:cNvSpPr>
          <p:nvPr>
            <p:ph/>
          </p:nvPr>
        </p:nvSpPr>
        <p:spPr>
          <a:xfrm>
            <a:off x="342720" y="2139480"/>
            <a:ext cx="198720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35" name="PlaceHolder 3"/>
          <p:cNvSpPr>
            <a:spLocks noGrp="1"/>
          </p:cNvSpPr>
          <p:nvPr>
            <p:ph/>
          </p:nvPr>
        </p:nvSpPr>
        <p:spPr>
          <a:xfrm>
            <a:off x="2429640" y="2139480"/>
            <a:ext cx="198720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36" name="PlaceHolder 4"/>
          <p:cNvSpPr>
            <a:spLocks noGrp="1"/>
          </p:cNvSpPr>
          <p:nvPr>
            <p:ph/>
          </p:nvPr>
        </p:nvSpPr>
        <p:spPr>
          <a:xfrm>
            <a:off x="4516560" y="2139480"/>
            <a:ext cx="198720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37" name="PlaceHolder 5"/>
          <p:cNvSpPr>
            <a:spLocks noGrp="1"/>
          </p:cNvSpPr>
          <p:nvPr>
            <p:ph/>
          </p:nvPr>
        </p:nvSpPr>
        <p:spPr>
          <a:xfrm>
            <a:off x="342720" y="4909680"/>
            <a:ext cx="198720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38" name="PlaceHolder 6"/>
          <p:cNvSpPr>
            <a:spLocks noGrp="1"/>
          </p:cNvSpPr>
          <p:nvPr>
            <p:ph/>
          </p:nvPr>
        </p:nvSpPr>
        <p:spPr>
          <a:xfrm>
            <a:off x="2429640" y="4909680"/>
            <a:ext cx="198720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39" name="PlaceHolder 7"/>
          <p:cNvSpPr>
            <a:spLocks noGrp="1"/>
          </p:cNvSpPr>
          <p:nvPr>
            <p:ph/>
          </p:nvPr>
        </p:nvSpPr>
        <p:spPr>
          <a:xfrm>
            <a:off x="4516560" y="4909680"/>
            <a:ext cx="1987200" cy="2529360"/>
          </a:xfrm>
          <a:prstGeom prst="rect">
            <a:avLst/>
          </a:prstGeom>
          <a:noFill/>
          <a:ln w="0">
            <a:noFill/>
          </a:ln>
        </p:spPr>
        <p:txBody>
          <a:bodyPr lIns="0" tIns="0" rIns="0" bIns="0" anchor="t">
            <a:normAutofit/>
          </a:bodyPr>
          <a:lstStyle/>
          <a:p>
            <a:endParaRPr lang="de-DE"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endParaRPr lang="de-DE" sz="4400" b="0" strike="noStrike" spc="-1">
              <a:latin typeface="Arial"/>
            </a:endParaRPr>
          </a:p>
        </p:txBody>
      </p:sp>
      <p:sp>
        <p:nvSpPr>
          <p:cNvPr id="43" name="PlaceHolder 2"/>
          <p:cNvSpPr>
            <a:spLocks noGrp="1"/>
          </p:cNvSpPr>
          <p:nvPr>
            <p:ph type="subTitle"/>
          </p:nvPr>
        </p:nvSpPr>
        <p:spPr>
          <a:xfrm>
            <a:off x="342720" y="2139480"/>
            <a:ext cx="6171840" cy="5302800"/>
          </a:xfrm>
          <a:prstGeom prst="rect">
            <a:avLst/>
          </a:prstGeom>
          <a:noFill/>
          <a:ln w="0">
            <a:noFill/>
          </a:ln>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endParaRPr lang="de-DE" sz="4400" b="0" strike="noStrike" spc="-1">
              <a:latin typeface="Arial"/>
            </a:endParaRPr>
          </a:p>
        </p:txBody>
      </p:sp>
      <p:sp>
        <p:nvSpPr>
          <p:cNvPr id="45" name="PlaceHolder 2"/>
          <p:cNvSpPr>
            <a:spLocks noGrp="1"/>
          </p:cNvSpPr>
          <p:nvPr>
            <p:ph/>
          </p:nvPr>
        </p:nvSpPr>
        <p:spPr>
          <a:xfrm>
            <a:off x="342720" y="2139480"/>
            <a:ext cx="6171840" cy="5302800"/>
          </a:xfrm>
          <a:prstGeom prst="rect">
            <a:avLst/>
          </a:prstGeom>
          <a:noFill/>
          <a:ln w="0">
            <a:noFill/>
          </a:ln>
        </p:spPr>
        <p:txBody>
          <a:bodyPr lIns="0" tIns="0" rIns="0" bIns="0" anchor="t">
            <a:normAutofit/>
          </a:bodyPr>
          <a:lstStyle/>
          <a:p>
            <a:endParaRPr lang="de-DE"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endParaRPr lang="de-DE" sz="4400" b="0" strike="noStrike" spc="-1">
              <a:latin typeface="Arial"/>
            </a:endParaRPr>
          </a:p>
        </p:txBody>
      </p:sp>
      <p:sp>
        <p:nvSpPr>
          <p:cNvPr id="47" name="PlaceHolder 2"/>
          <p:cNvSpPr>
            <a:spLocks noGrp="1"/>
          </p:cNvSpPr>
          <p:nvPr>
            <p:ph/>
          </p:nvPr>
        </p:nvSpPr>
        <p:spPr>
          <a:xfrm>
            <a:off x="342720" y="2139480"/>
            <a:ext cx="3011760" cy="5302800"/>
          </a:xfrm>
          <a:prstGeom prst="rect">
            <a:avLst/>
          </a:prstGeom>
          <a:noFill/>
          <a:ln w="0">
            <a:noFill/>
          </a:ln>
        </p:spPr>
        <p:txBody>
          <a:bodyPr lIns="0" tIns="0" rIns="0" bIns="0" anchor="t">
            <a:normAutofit/>
          </a:bodyPr>
          <a:lstStyle/>
          <a:p>
            <a:endParaRPr lang="de-DE" sz="3200" b="0" strike="noStrike" spc="-1">
              <a:latin typeface="Arial"/>
            </a:endParaRPr>
          </a:p>
        </p:txBody>
      </p:sp>
      <p:sp>
        <p:nvSpPr>
          <p:cNvPr id="48" name="PlaceHolder 3"/>
          <p:cNvSpPr>
            <a:spLocks noGrp="1"/>
          </p:cNvSpPr>
          <p:nvPr>
            <p:ph/>
          </p:nvPr>
        </p:nvSpPr>
        <p:spPr>
          <a:xfrm>
            <a:off x="3505320" y="2139480"/>
            <a:ext cx="3011760" cy="5302800"/>
          </a:xfrm>
          <a:prstGeom prst="rect">
            <a:avLst/>
          </a:prstGeom>
          <a:noFill/>
          <a:ln w="0">
            <a:noFill/>
          </a:ln>
        </p:spPr>
        <p:txBody>
          <a:bodyPr lIns="0" tIns="0" rIns="0" bIns="0" anchor="t">
            <a:normAutofit/>
          </a:bodyPr>
          <a:lstStyle/>
          <a:p>
            <a:endParaRPr lang="de-DE"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endParaRPr lang="de-DE"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342720" y="364680"/>
            <a:ext cx="6171840" cy="7076880"/>
          </a:xfrm>
          <a:prstGeom prst="rect">
            <a:avLst/>
          </a:prstGeom>
          <a:noFill/>
          <a:ln w="0">
            <a:noFill/>
          </a:ln>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endParaRPr lang="de-DE" sz="4400" b="0" strike="noStrike" spc="-1">
              <a:latin typeface="Arial"/>
            </a:endParaRPr>
          </a:p>
        </p:txBody>
      </p:sp>
      <p:sp>
        <p:nvSpPr>
          <p:cNvPr id="52"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53" name="PlaceHolder 3"/>
          <p:cNvSpPr>
            <a:spLocks noGrp="1"/>
          </p:cNvSpPr>
          <p:nvPr>
            <p:ph/>
          </p:nvPr>
        </p:nvSpPr>
        <p:spPr>
          <a:xfrm>
            <a:off x="3505320" y="2139480"/>
            <a:ext cx="3011760" cy="5302800"/>
          </a:xfrm>
          <a:prstGeom prst="rect">
            <a:avLst/>
          </a:prstGeom>
          <a:noFill/>
          <a:ln w="0">
            <a:noFill/>
          </a:ln>
        </p:spPr>
        <p:txBody>
          <a:bodyPr lIns="0" tIns="0" rIns="0" bIns="0" anchor="t">
            <a:normAutofit/>
          </a:bodyPr>
          <a:lstStyle/>
          <a:p>
            <a:endParaRPr lang="de-DE" sz="3200" b="0" strike="noStrike" spc="-1">
              <a:latin typeface="Arial"/>
            </a:endParaRPr>
          </a:p>
        </p:txBody>
      </p:sp>
      <p:sp>
        <p:nvSpPr>
          <p:cNvPr id="54" name="PlaceHolder 4"/>
          <p:cNvSpPr>
            <a:spLocks noGrp="1"/>
          </p:cNvSpPr>
          <p:nvPr>
            <p:ph/>
          </p:nvPr>
        </p:nvSpPr>
        <p:spPr>
          <a:xfrm>
            <a:off x="342720" y="4909680"/>
            <a:ext cx="3011760" cy="2529360"/>
          </a:xfrm>
          <a:prstGeom prst="rect">
            <a:avLst/>
          </a:prstGeom>
          <a:noFill/>
          <a:ln w="0">
            <a:noFill/>
          </a:ln>
        </p:spPr>
        <p:txBody>
          <a:bodyPr lIns="0" tIns="0" rIns="0" bIns="0" anchor="t">
            <a:normAutofit/>
          </a:bodyPr>
          <a:lstStyle/>
          <a:p>
            <a:endParaRPr lang="de-DE"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endParaRPr lang="de-DE" sz="4400" b="0" strike="noStrike" spc="-1">
              <a:latin typeface="Arial"/>
            </a:endParaRPr>
          </a:p>
        </p:txBody>
      </p:sp>
      <p:sp>
        <p:nvSpPr>
          <p:cNvPr id="5" name="PlaceHolder 2"/>
          <p:cNvSpPr>
            <a:spLocks noGrp="1"/>
          </p:cNvSpPr>
          <p:nvPr>
            <p:ph type="subTitle"/>
          </p:nvPr>
        </p:nvSpPr>
        <p:spPr>
          <a:xfrm>
            <a:off x="342720" y="2139480"/>
            <a:ext cx="6171840" cy="5302800"/>
          </a:xfrm>
          <a:prstGeom prst="rect">
            <a:avLst/>
          </a:prstGeom>
          <a:noFill/>
          <a:ln w="0">
            <a:noFill/>
          </a:ln>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endParaRPr lang="de-DE" sz="4400" b="0" strike="noStrike" spc="-1">
              <a:latin typeface="Arial"/>
            </a:endParaRPr>
          </a:p>
        </p:txBody>
      </p:sp>
      <p:sp>
        <p:nvSpPr>
          <p:cNvPr id="56" name="PlaceHolder 2"/>
          <p:cNvSpPr>
            <a:spLocks noGrp="1"/>
          </p:cNvSpPr>
          <p:nvPr>
            <p:ph/>
          </p:nvPr>
        </p:nvSpPr>
        <p:spPr>
          <a:xfrm>
            <a:off x="342720" y="2139480"/>
            <a:ext cx="3011760" cy="5302800"/>
          </a:xfrm>
          <a:prstGeom prst="rect">
            <a:avLst/>
          </a:prstGeom>
          <a:noFill/>
          <a:ln w="0">
            <a:noFill/>
          </a:ln>
        </p:spPr>
        <p:txBody>
          <a:bodyPr lIns="0" tIns="0" rIns="0" bIns="0" anchor="t">
            <a:normAutofit/>
          </a:bodyPr>
          <a:lstStyle/>
          <a:p>
            <a:endParaRPr lang="de-DE" sz="3200" b="0" strike="noStrike" spc="-1">
              <a:latin typeface="Arial"/>
            </a:endParaRPr>
          </a:p>
        </p:txBody>
      </p:sp>
      <p:sp>
        <p:nvSpPr>
          <p:cNvPr id="57"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58" name="PlaceHolder 4"/>
          <p:cNvSpPr>
            <a:spLocks noGrp="1"/>
          </p:cNvSpPr>
          <p:nvPr>
            <p:ph/>
          </p:nvPr>
        </p:nvSpPr>
        <p:spPr>
          <a:xfrm>
            <a:off x="3505320" y="4909680"/>
            <a:ext cx="3011760" cy="2529360"/>
          </a:xfrm>
          <a:prstGeom prst="rect">
            <a:avLst/>
          </a:prstGeom>
          <a:noFill/>
          <a:ln w="0">
            <a:noFill/>
          </a:ln>
        </p:spPr>
        <p:txBody>
          <a:bodyPr lIns="0" tIns="0" rIns="0" bIns="0" anchor="t">
            <a:normAutofit/>
          </a:bodyPr>
          <a:lstStyle/>
          <a:p>
            <a:endParaRPr lang="de-DE"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endParaRPr lang="de-DE" sz="4400" b="0" strike="noStrike" spc="-1">
              <a:latin typeface="Arial"/>
            </a:endParaRPr>
          </a:p>
        </p:txBody>
      </p:sp>
      <p:sp>
        <p:nvSpPr>
          <p:cNvPr id="60"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61"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62" name="PlaceHolder 4"/>
          <p:cNvSpPr>
            <a:spLocks noGrp="1"/>
          </p:cNvSpPr>
          <p:nvPr>
            <p:ph/>
          </p:nvPr>
        </p:nvSpPr>
        <p:spPr>
          <a:xfrm>
            <a:off x="342720" y="4909680"/>
            <a:ext cx="6171840" cy="2529360"/>
          </a:xfrm>
          <a:prstGeom prst="rect">
            <a:avLst/>
          </a:prstGeom>
          <a:noFill/>
          <a:ln w="0">
            <a:noFill/>
          </a:ln>
        </p:spPr>
        <p:txBody>
          <a:bodyPr lIns="0" tIns="0" rIns="0" bIns="0" anchor="t">
            <a:normAutofit/>
          </a:bodyPr>
          <a:lstStyle/>
          <a:p>
            <a:endParaRPr lang="de-DE"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endParaRPr lang="de-DE" sz="4400" b="0" strike="noStrike" spc="-1">
              <a:latin typeface="Arial"/>
            </a:endParaRPr>
          </a:p>
        </p:txBody>
      </p:sp>
      <p:sp>
        <p:nvSpPr>
          <p:cNvPr id="64" name="PlaceHolder 2"/>
          <p:cNvSpPr>
            <a:spLocks noGrp="1"/>
          </p:cNvSpPr>
          <p:nvPr>
            <p:ph/>
          </p:nvPr>
        </p:nvSpPr>
        <p:spPr>
          <a:xfrm>
            <a:off x="342720" y="2139480"/>
            <a:ext cx="617184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65" name="PlaceHolder 3"/>
          <p:cNvSpPr>
            <a:spLocks noGrp="1"/>
          </p:cNvSpPr>
          <p:nvPr>
            <p:ph/>
          </p:nvPr>
        </p:nvSpPr>
        <p:spPr>
          <a:xfrm>
            <a:off x="342720" y="4909680"/>
            <a:ext cx="6171840" cy="2529360"/>
          </a:xfrm>
          <a:prstGeom prst="rect">
            <a:avLst/>
          </a:prstGeom>
          <a:noFill/>
          <a:ln w="0">
            <a:noFill/>
          </a:ln>
        </p:spPr>
        <p:txBody>
          <a:bodyPr lIns="0" tIns="0" rIns="0" bIns="0" anchor="t">
            <a:normAutofit/>
          </a:bodyPr>
          <a:lstStyle/>
          <a:p>
            <a:endParaRPr lang="de-DE"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endParaRPr lang="de-DE" sz="4400" b="0" strike="noStrike" spc="-1">
              <a:latin typeface="Arial"/>
            </a:endParaRPr>
          </a:p>
        </p:txBody>
      </p:sp>
      <p:sp>
        <p:nvSpPr>
          <p:cNvPr id="67"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68"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69" name="PlaceHolder 4"/>
          <p:cNvSpPr>
            <a:spLocks noGrp="1"/>
          </p:cNvSpPr>
          <p:nvPr>
            <p:ph/>
          </p:nvPr>
        </p:nvSpPr>
        <p:spPr>
          <a:xfrm>
            <a:off x="342720" y="4909680"/>
            <a:ext cx="301176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70" name="PlaceHolder 5"/>
          <p:cNvSpPr>
            <a:spLocks noGrp="1"/>
          </p:cNvSpPr>
          <p:nvPr>
            <p:ph/>
          </p:nvPr>
        </p:nvSpPr>
        <p:spPr>
          <a:xfrm>
            <a:off x="3505320" y="4909680"/>
            <a:ext cx="3011760" cy="2529360"/>
          </a:xfrm>
          <a:prstGeom prst="rect">
            <a:avLst/>
          </a:prstGeom>
          <a:noFill/>
          <a:ln w="0">
            <a:noFill/>
          </a:ln>
        </p:spPr>
        <p:txBody>
          <a:bodyPr lIns="0" tIns="0" rIns="0" bIns="0" anchor="t">
            <a:normAutofit/>
          </a:bodyPr>
          <a:lstStyle/>
          <a:p>
            <a:endParaRPr lang="de-DE"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endParaRPr lang="de-DE" sz="4400" b="0" strike="noStrike" spc="-1">
              <a:latin typeface="Arial"/>
            </a:endParaRPr>
          </a:p>
        </p:txBody>
      </p:sp>
      <p:sp>
        <p:nvSpPr>
          <p:cNvPr id="72" name="PlaceHolder 2"/>
          <p:cNvSpPr>
            <a:spLocks noGrp="1"/>
          </p:cNvSpPr>
          <p:nvPr>
            <p:ph/>
          </p:nvPr>
        </p:nvSpPr>
        <p:spPr>
          <a:xfrm>
            <a:off x="342720" y="2139480"/>
            <a:ext cx="198720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73" name="PlaceHolder 3"/>
          <p:cNvSpPr>
            <a:spLocks noGrp="1"/>
          </p:cNvSpPr>
          <p:nvPr>
            <p:ph/>
          </p:nvPr>
        </p:nvSpPr>
        <p:spPr>
          <a:xfrm>
            <a:off x="2429640" y="2139480"/>
            <a:ext cx="198720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74" name="PlaceHolder 4"/>
          <p:cNvSpPr>
            <a:spLocks noGrp="1"/>
          </p:cNvSpPr>
          <p:nvPr>
            <p:ph/>
          </p:nvPr>
        </p:nvSpPr>
        <p:spPr>
          <a:xfrm>
            <a:off x="4516560" y="2139480"/>
            <a:ext cx="198720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75" name="PlaceHolder 5"/>
          <p:cNvSpPr>
            <a:spLocks noGrp="1"/>
          </p:cNvSpPr>
          <p:nvPr>
            <p:ph/>
          </p:nvPr>
        </p:nvSpPr>
        <p:spPr>
          <a:xfrm>
            <a:off x="342720" y="4909680"/>
            <a:ext cx="198720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76" name="PlaceHolder 6"/>
          <p:cNvSpPr>
            <a:spLocks noGrp="1"/>
          </p:cNvSpPr>
          <p:nvPr>
            <p:ph/>
          </p:nvPr>
        </p:nvSpPr>
        <p:spPr>
          <a:xfrm>
            <a:off x="2429640" y="4909680"/>
            <a:ext cx="198720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77" name="PlaceHolder 7"/>
          <p:cNvSpPr>
            <a:spLocks noGrp="1"/>
          </p:cNvSpPr>
          <p:nvPr>
            <p:ph/>
          </p:nvPr>
        </p:nvSpPr>
        <p:spPr>
          <a:xfrm>
            <a:off x="4516560" y="4909680"/>
            <a:ext cx="1987200" cy="2529360"/>
          </a:xfrm>
          <a:prstGeom prst="rect">
            <a:avLst/>
          </a:prstGeom>
          <a:noFill/>
          <a:ln w="0">
            <a:noFill/>
          </a:ln>
        </p:spPr>
        <p:txBody>
          <a:bodyPr lIns="0" tIns="0" rIns="0" bIns="0" anchor="t">
            <a:normAutofit/>
          </a:bodyPr>
          <a:lstStyle/>
          <a:p>
            <a:endParaRPr lang="de-DE"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endParaRPr lang="de-DE" sz="4400" b="0" strike="noStrike" spc="-1">
              <a:latin typeface="Arial"/>
            </a:endParaRPr>
          </a:p>
        </p:txBody>
      </p:sp>
      <p:sp>
        <p:nvSpPr>
          <p:cNvPr id="7" name="PlaceHolder 2"/>
          <p:cNvSpPr>
            <a:spLocks noGrp="1"/>
          </p:cNvSpPr>
          <p:nvPr>
            <p:ph/>
          </p:nvPr>
        </p:nvSpPr>
        <p:spPr>
          <a:xfrm>
            <a:off x="342720" y="2139480"/>
            <a:ext cx="6171840" cy="5302800"/>
          </a:xfrm>
          <a:prstGeom prst="rect">
            <a:avLst/>
          </a:prstGeom>
          <a:noFill/>
          <a:ln w="0">
            <a:noFill/>
          </a:ln>
        </p:spPr>
        <p:txBody>
          <a:bodyPr lIns="0" tIns="0" rIns="0" bIns="0" anchor="t">
            <a:normAutofit/>
          </a:bodyPr>
          <a:lstStyle/>
          <a:p>
            <a:endParaRPr lang="de-DE"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endParaRPr lang="de-DE" sz="4400" b="0" strike="noStrike" spc="-1">
              <a:latin typeface="Arial"/>
            </a:endParaRPr>
          </a:p>
        </p:txBody>
      </p:sp>
      <p:sp>
        <p:nvSpPr>
          <p:cNvPr id="9" name="PlaceHolder 2"/>
          <p:cNvSpPr>
            <a:spLocks noGrp="1"/>
          </p:cNvSpPr>
          <p:nvPr>
            <p:ph/>
          </p:nvPr>
        </p:nvSpPr>
        <p:spPr>
          <a:xfrm>
            <a:off x="342720" y="2139480"/>
            <a:ext cx="3011760" cy="5302800"/>
          </a:xfrm>
          <a:prstGeom prst="rect">
            <a:avLst/>
          </a:prstGeom>
          <a:noFill/>
          <a:ln w="0">
            <a:noFill/>
          </a:ln>
        </p:spPr>
        <p:txBody>
          <a:bodyPr lIns="0" tIns="0" rIns="0" bIns="0" anchor="t">
            <a:normAutofit/>
          </a:bodyPr>
          <a:lstStyle/>
          <a:p>
            <a:endParaRPr lang="de-DE" sz="3200" b="0" strike="noStrike" spc="-1">
              <a:latin typeface="Arial"/>
            </a:endParaRPr>
          </a:p>
        </p:txBody>
      </p:sp>
      <p:sp>
        <p:nvSpPr>
          <p:cNvPr id="10" name="PlaceHolder 3"/>
          <p:cNvSpPr>
            <a:spLocks noGrp="1"/>
          </p:cNvSpPr>
          <p:nvPr>
            <p:ph/>
          </p:nvPr>
        </p:nvSpPr>
        <p:spPr>
          <a:xfrm>
            <a:off x="3505320" y="2139480"/>
            <a:ext cx="3011760" cy="5302800"/>
          </a:xfrm>
          <a:prstGeom prst="rect">
            <a:avLst/>
          </a:prstGeom>
          <a:noFill/>
          <a:ln w="0">
            <a:noFill/>
          </a:ln>
        </p:spPr>
        <p:txBody>
          <a:bodyPr lIns="0" tIns="0" rIns="0" bIns="0" anchor="t">
            <a:normAutofit/>
          </a:bodyPr>
          <a:lstStyle/>
          <a:p>
            <a:endParaRPr lang="de-DE"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endParaRPr lang="de-DE"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342720" y="364680"/>
            <a:ext cx="6171840" cy="7076880"/>
          </a:xfrm>
          <a:prstGeom prst="rect">
            <a:avLst/>
          </a:prstGeom>
          <a:noFill/>
          <a:ln w="0">
            <a:noFill/>
          </a:ln>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endParaRPr lang="de-DE" sz="4400" b="0" strike="noStrike" spc="-1">
              <a:latin typeface="Arial"/>
            </a:endParaRPr>
          </a:p>
        </p:txBody>
      </p:sp>
      <p:sp>
        <p:nvSpPr>
          <p:cNvPr id="14"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15" name="PlaceHolder 3"/>
          <p:cNvSpPr>
            <a:spLocks noGrp="1"/>
          </p:cNvSpPr>
          <p:nvPr>
            <p:ph/>
          </p:nvPr>
        </p:nvSpPr>
        <p:spPr>
          <a:xfrm>
            <a:off x="3505320" y="2139480"/>
            <a:ext cx="3011760" cy="5302800"/>
          </a:xfrm>
          <a:prstGeom prst="rect">
            <a:avLst/>
          </a:prstGeom>
          <a:noFill/>
          <a:ln w="0">
            <a:noFill/>
          </a:ln>
        </p:spPr>
        <p:txBody>
          <a:bodyPr lIns="0" tIns="0" rIns="0" bIns="0" anchor="t">
            <a:normAutofit/>
          </a:bodyPr>
          <a:lstStyle/>
          <a:p>
            <a:endParaRPr lang="de-DE" sz="3200" b="0" strike="noStrike" spc="-1">
              <a:latin typeface="Arial"/>
            </a:endParaRPr>
          </a:p>
        </p:txBody>
      </p:sp>
      <p:sp>
        <p:nvSpPr>
          <p:cNvPr id="16" name="PlaceHolder 4"/>
          <p:cNvSpPr>
            <a:spLocks noGrp="1"/>
          </p:cNvSpPr>
          <p:nvPr>
            <p:ph/>
          </p:nvPr>
        </p:nvSpPr>
        <p:spPr>
          <a:xfrm>
            <a:off x="342720" y="4909680"/>
            <a:ext cx="3011760" cy="2529360"/>
          </a:xfrm>
          <a:prstGeom prst="rect">
            <a:avLst/>
          </a:prstGeom>
          <a:noFill/>
          <a:ln w="0">
            <a:noFill/>
          </a:ln>
        </p:spPr>
        <p:txBody>
          <a:bodyPr lIns="0" tIns="0" rIns="0" bIns="0" anchor="t">
            <a:normAutofit/>
          </a:bodyPr>
          <a:lstStyle/>
          <a:p>
            <a:endParaRPr lang="de-DE"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endParaRPr lang="de-DE" sz="4400" b="0" strike="noStrike" spc="-1">
              <a:latin typeface="Arial"/>
            </a:endParaRPr>
          </a:p>
        </p:txBody>
      </p:sp>
      <p:sp>
        <p:nvSpPr>
          <p:cNvPr id="18" name="PlaceHolder 2"/>
          <p:cNvSpPr>
            <a:spLocks noGrp="1"/>
          </p:cNvSpPr>
          <p:nvPr>
            <p:ph/>
          </p:nvPr>
        </p:nvSpPr>
        <p:spPr>
          <a:xfrm>
            <a:off x="342720" y="2139480"/>
            <a:ext cx="3011760" cy="5302800"/>
          </a:xfrm>
          <a:prstGeom prst="rect">
            <a:avLst/>
          </a:prstGeom>
          <a:noFill/>
          <a:ln w="0">
            <a:noFill/>
          </a:ln>
        </p:spPr>
        <p:txBody>
          <a:bodyPr lIns="0" tIns="0" rIns="0" bIns="0" anchor="t">
            <a:normAutofit/>
          </a:bodyPr>
          <a:lstStyle/>
          <a:p>
            <a:endParaRPr lang="de-DE" sz="3200" b="0" strike="noStrike" spc="-1">
              <a:latin typeface="Arial"/>
            </a:endParaRPr>
          </a:p>
        </p:txBody>
      </p:sp>
      <p:sp>
        <p:nvSpPr>
          <p:cNvPr id="19"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20" name="PlaceHolder 4"/>
          <p:cNvSpPr>
            <a:spLocks noGrp="1"/>
          </p:cNvSpPr>
          <p:nvPr>
            <p:ph/>
          </p:nvPr>
        </p:nvSpPr>
        <p:spPr>
          <a:xfrm>
            <a:off x="3505320" y="4909680"/>
            <a:ext cx="3011760" cy="2529360"/>
          </a:xfrm>
          <a:prstGeom prst="rect">
            <a:avLst/>
          </a:prstGeom>
          <a:noFill/>
          <a:ln w="0">
            <a:noFill/>
          </a:ln>
        </p:spPr>
        <p:txBody>
          <a:bodyPr lIns="0" tIns="0" rIns="0" bIns="0" anchor="t">
            <a:normAutofit/>
          </a:bodyPr>
          <a:lstStyle/>
          <a:p>
            <a:endParaRPr lang="de-DE"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endParaRPr lang="de-DE" sz="4400" b="0" strike="noStrike" spc="-1">
              <a:latin typeface="Arial"/>
            </a:endParaRPr>
          </a:p>
        </p:txBody>
      </p:sp>
      <p:sp>
        <p:nvSpPr>
          <p:cNvPr id="22"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23"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endParaRPr lang="de-DE" sz="3200" b="0" strike="noStrike" spc="-1">
              <a:latin typeface="Arial"/>
            </a:endParaRPr>
          </a:p>
        </p:txBody>
      </p:sp>
      <p:sp>
        <p:nvSpPr>
          <p:cNvPr id="24" name="PlaceHolder 4"/>
          <p:cNvSpPr>
            <a:spLocks noGrp="1"/>
          </p:cNvSpPr>
          <p:nvPr>
            <p:ph/>
          </p:nvPr>
        </p:nvSpPr>
        <p:spPr>
          <a:xfrm>
            <a:off x="342720" y="4909680"/>
            <a:ext cx="6171840" cy="2529360"/>
          </a:xfrm>
          <a:prstGeom prst="rect">
            <a:avLst/>
          </a:prstGeom>
          <a:noFill/>
          <a:ln w="0">
            <a:noFill/>
          </a:ln>
        </p:spPr>
        <p:txBody>
          <a:bodyPr lIns="0" tIns="0" rIns="0" bIns="0" anchor="t">
            <a:normAutofit/>
          </a:bodyPr>
          <a:lstStyle/>
          <a:p>
            <a:endParaRPr lang="de-DE"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Wolkenförmige Legende 9"/>
          <p:cNvSpPr/>
          <p:nvPr/>
        </p:nvSpPr>
        <p:spPr>
          <a:xfrm>
            <a:off x="225000" y="188640"/>
            <a:ext cx="1617120" cy="1077480"/>
          </a:xfrm>
          <a:prstGeom prst="cloudCallout">
            <a:avLst>
              <a:gd name="adj1" fmla="val -39488"/>
              <a:gd name="adj2" fmla="val 77223"/>
            </a:avLst>
          </a:prstGeom>
          <a:gradFill rotWithShape="0">
            <a:gsLst>
              <a:gs pos="0">
                <a:srgbClr val="2E5F99"/>
              </a:gs>
              <a:gs pos="100000">
                <a:srgbClr val="3C7AC7"/>
              </a:gs>
            </a:gsLst>
            <a:lin ang="16200000"/>
          </a:gradFill>
          <a:ln w="0">
            <a:noFill/>
          </a:ln>
          <a:effectLst>
            <a:outerShdw blurRad="39960" dist="23040" dir="5400000" rotWithShape="0">
              <a:srgbClr val="000000">
                <a:alpha val="35000"/>
              </a:srgbClr>
            </a:outerShdw>
          </a:effectLst>
        </p:spPr>
        <p:style>
          <a:lnRef idx="0">
            <a:schemeClr val="accent1"/>
          </a:lnRef>
          <a:fillRef idx="3">
            <a:schemeClr val="accent1"/>
          </a:fillRef>
          <a:effectRef idx="3">
            <a:schemeClr val="accent1"/>
          </a:effectRef>
          <a:fontRef idx="minor"/>
        </p:style>
      </p:sp>
      <p:pic>
        <p:nvPicPr>
          <p:cNvPr id="5" name="Picture 1" descr="C:\Users\fischi\AppData\Local\Microsoft\Windows\Temporary Internet Files\Content.IE5\ZL88GXRB\MC900298335[1].wmf"/>
          <p:cNvPicPr/>
          <p:nvPr/>
        </p:nvPicPr>
        <p:blipFill>
          <a:blip r:embed="rId14"/>
          <a:stretch/>
        </p:blipFill>
        <p:spPr>
          <a:xfrm>
            <a:off x="585360" y="404640"/>
            <a:ext cx="861480" cy="739800"/>
          </a:xfrm>
          <a:prstGeom prst="rect">
            <a:avLst/>
          </a:prstGeom>
          <a:ln w="0">
            <a:noFill/>
          </a:ln>
        </p:spPr>
      </p:pic>
      <p:sp>
        <p:nvSpPr>
          <p:cNvPr id="2"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r>
              <a:rPr lang="de-DE" sz="4400" b="0" strike="noStrike" spc="-1">
                <a:latin typeface="Arial"/>
              </a:rPr>
              <a:t>Format des Titeltextes durch Klicken bearbeiten</a:t>
            </a:r>
          </a:p>
        </p:txBody>
      </p:sp>
      <p:sp>
        <p:nvSpPr>
          <p:cNvPr id="3" name="PlaceHolder 2"/>
          <p:cNvSpPr>
            <a:spLocks noGrp="1"/>
          </p:cNvSpPr>
          <p:nvPr>
            <p:ph type="body"/>
          </p:nvPr>
        </p:nvSpPr>
        <p:spPr>
          <a:xfrm>
            <a:off x="342720" y="2139480"/>
            <a:ext cx="6171840" cy="530280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de-DE" sz="3200" b="0" strike="noStrike" spc="-1">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latin typeface="Arial"/>
              </a:rPr>
              <a:t>Dritte Gliederungsebene</a:t>
            </a:r>
          </a:p>
          <a:p>
            <a:pPr marL="1728000" lvl="3" indent="-216000">
              <a:spcBef>
                <a:spcPts val="567"/>
              </a:spcBef>
              <a:buClr>
                <a:srgbClr val="000000"/>
              </a:buClr>
              <a:buSzPct val="75000"/>
              <a:buFont typeface="Symbol" charset="2"/>
              <a:buChar char=""/>
            </a:pPr>
            <a:r>
              <a:rPr lang="de-DE" sz="2000" b="0" strike="noStrike" spc="-1">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algn="ctr"/>
            <a:r>
              <a:rPr lang="de-DE" sz="4400" b="0" strike="noStrike" spc="-1">
                <a:latin typeface="Arial"/>
              </a:rPr>
              <a:t>Format des Titeltextes durch Klicken bearbeiten</a:t>
            </a:r>
          </a:p>
        </p:txBody>
      </p:sp>
      <p:sp>
        <p:nvSpPr>
          <p:cNvPr id="41" name="PlaceHolder 2"/>
          <p:cNvSpPr>
            <a:spLocks noGrp="1"/>
          </p:cNvSpPr>
          <p:nvPr>
            <p:ph type="body"/>
          </p:nvPr>
        </p:nvSpPr>
        <p:spPr>
          <a:xfrm>
            <a:off x="342720" y="2139480"/>
            <a:ext cx="6171840" cy="530280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de-DE" sz="3200" b="0" strike="noStrike" spc="-1">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latin typeface="Arial"/>
              </a:rPr>
              <a:t>Dritte Gliederungsebene</a:t>
            </a:r>
          </a:p>
          <a:p>
            <a:pPr marL="1728000" lvl="3" indent="-216000">
              <a:spcBef>
                <a:spcPts val="567"/>
              </a:spcBef>
              <a:buClr>
                <a:srgbClr val="000000"/>
              </a:buClr>
              <a:buSzPct val="75000"/>
              <a:buFont typeface="Symbol" charset="2"/>
              <a:buChar char=""/>
            </a:pPr>
            <a:r>
              <a:rPr lang="de-DE" sz="2000" b="0" strike="noStrike" spc="-1">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PlaceHolder 1"/>
          <p:cNvSpPr>
            <a:spLocks noGrp="1"/>
          </p:cNvSpPr>
          <p:nvPr>
            <p:ph type="title"/>
          </p:nvPr>
        </p:nvSpPr>
        <p:spPr>
          <a:xfrm>
            <a:off x="2061000" y="251640"/>
            <a:ext cx="4340880" cy="789480"/>
          </a:xfrm>
          <a:prstGeom prst="rect">
            <a:avLst/>
          </a:prstGeom>
          <a:ln/>
        </p:spPr>
        <p:style>
          <a:lnRef idx="1">
            <a:schemeClr val="dk1"/>
          </a:lnRef>
          <a:fillRef idx="2">
            <a:schemeClr val="dk1"/>
          </a:fillRef>
          <a:effectRef idx="1">
            <a:schemeClr val="dk1"/>
          </a:effectRef>
          <a:fontRef idx="minor">
            <a:schemeClr val="dk1"/>
          </a:fontRef>
        </p:style>
        <p:txBody>
          <a:bodyPr lIns="0" tIns="0" rIns="0" bIns="0" numCol="1" spcCol="0" anchor="t">
            <a:noAutofit/>
          </a:bodyPr>
          <a:lstStyle/>
          <a:p>
            <a:pPr algn="ctr">
              <a:lnSpc>
                <a:spcPct val="100000"/>
              </a:lnSpc>
            </a:pPr>
            <a:r>
              <a:rPr lang="de-DE" sz="2000" b="0" strike="noStrike" spc="-1">
                <a:solidFill>
                  <a:srgbClr val="000000"/>
                </a:solidFill>
                <a:latin typeface="Calibri"/>
                <a:ea typeface="DejaVu Sans"/>
              </a:rPr>
              <a:t>IT Security</a:t>
            </a:r>
            <a:br/>
            <a:r>
              <a:rPr lang="de-DE" sz="1000" b="0" strike="noStrike" spc="-1">
                <a:solidFill>
                  <a:srgbClr val="000000"/>
                </a:solidFill>
                <a:latin typeface="Calibri"/>
                <a:ea typeface="DejaVu Sans"/>
              </a:rPr>
              <a:t>Klausur an der Hochschule Karlsruhe – University of Applied Sciences </a:t>
            </a:r>
            <a:br/>
            <a:r>
              <a:rPr lang="de-DE" sz="1000" b="0" strike="noStrike" spc="-1">
                <a:solidFill>
                  <a:srgbClr val="000000"/>
                </a:solidFill>
                <a:latin typeface="Calibri"/>
                <a:ea typeface="DejaVu Sans"/>
              </a:rPr>
              <a:t>Sommersemester 2023, Dienstag 18.07.2023, 11:00 Uhr</a:t>
            </a:r>
            <a:endParaRPr lang="de-DE" sz="1000" b="0" strike="noStrike" spc="-1">
              <a:latin typeface="Arial"/>
            </a:endParaRPr>
          </a:p>
        </p:txBody>
      </p:sp>
      <p:sp>
        <p:nvSpPr>
          <p:cNvPr id="79" name="PlaceHolder 2"/>
          <p:cNvSpPr>
            <a:spLocks noGrp="1"/>
          </p:cNvSpPr>
          <p:nvPr>
            <p:ph type="subTitle"/>
          </p:nvPr>
        </p:nvSpPr>
        <p:spPr>
          <a:xfrm>
            <a:off x="380880" y="1765440"/>
            <a:ext cx="6017400" cy="895320"/>
          </a:xfrm>
          <a:prstGeom prst="rect">
            <a:avLst/>
          </a:prstGeom>
          <a:ln/>
        </p:spPr>
        <p:style>
          <a:lnRef idx="1">
            <a:schemeClr val="dk1"/>
          </a:lnRef>
          <a:fillRef idx="2">
            <a:schemeClr val="dk1"/>
          </a:fillRef>
          <a:effectRef idx="1">
            <a:schemeClr val="dk1"/>
          </a:effectRef>
          <a:fontRef idx="minor">
            <a:schemeClr val="dk1"/>
          </a:fontRef>
        </p:style>
        <p:txBody>
          <a:bodyPr lIns="72000" tIns="72000" rIns="0" bIns="0" numCol="1" spcCol="0" anchor="t">
            <a:noAutofit/>
          </a:bodyPr>
          <a:lstStyle/>
          <a:p>
            <a:pPr>
              <a:lnSpc>
                <a:spcPct val="100000"/>
              </a:lnSpc>
              <a:spcBef>
                <a:spcPts val="320"/>
              </a:spcBef>
              <a:tabLst>
                <a:tab pos="0" algn="l"/>
              </a:tabLst>
            </a:pPr>
            <a:r>
              <a:rPr lang="de-DE" sz="1600" b="0" strike="noStrike" spc="-1">
                <a:solidFill>
                  <a:srgbClr val="000000"/>
                </a:solidFill>
                <a:latin typeface="Calibri"/>
                <a:ea typeface="DejaVu Sans"/>
              </a:rPr>
              <a:t>Name:</a:t>
            </a:r>
            <a:r>
              <a:rPr lang="de-DE" sz="1200" b="0" strike="noStrike" spc="-1">
                <a:solidFill>
                  <a:srgbClr val="000000"/>
                </a:solidFill>
                <a:latin typeface="Calibri"/>
                <a:ea typeface="DejaVu Sans"/>
              </a:rPr>
              <a:t>___________________         </a:t>
            </a:r>
            <a:r>
              <a:rPr lang="de-DE" sz="1600" b="0" strike="noStrike" spc="-1">
                <a:solidFill>
                  <a:srgbClr val="000000"/>
                </a:solidFill>
                <a:latin typeface="Calibri"/>
                <a:ea typeface="DejaVu Sans"/>
              </a:rPr>
              <a:t>Punkte:</a:t>
            </a:r>
            <a:r>
              <a:rPr lang="de-DE" sz="1400" b="0" u="sng" strike="noStrike" spc="-1">
                <a:solidFill>
                  <a:srgbClr val="000000"/>
                </a:solidFill>
                <a:uFillTx/>
                <a:latin typeface="Calibri"/>
                <a:ea typeface="DejaVu Sans"/>
              </a:rPr>
              <a:t>______</a:t>
            </a:r>
            <a:r>
              <a:rPr lang="de-DE" sz="1600" b="0" strike="noStrike" spc="-1">
                <a:solidFill>
                  <a:srgbClr val="000000"/>
                </a:solidFill>
                <a:latin typeface="Calibri"/>
                <a:ea typeface="DejaVu Sans"/>
              </a:rPr>
              <a:t>/</a:t>
            </a:r>
            <a:r>
              <a:rPr lang="de-DE" sz="800" b="0" strike="noStrike" spc="-1">
                <a:solidFill>
                  <a:srgbClr val="000000"/>
                </a:solidFill>
                <a:latin typeface="Calibri"/>
                <a:ea typeface="DejaVu Sans"/>
              </a:rPr>
              <a:t>100</a:t>
            </a:r>
            <a:r>
              <a:rPr lang="de-DE" sz="1000" b="0" strike="noStrike" spc="-1">
                <a:solidFill>
                  <a:srgbClr val="000000"/>
                </a:solidFill>
                <a:latin typeface="Calibri"/>
                <a:ea typeface="DejaVu Sans"/>
              </a:rPr>
              <a:t> </a:t>
            </a:r>
            <a:r>
              <a:rPr lang="de-DE" sz="800" b="0" strike="noStrike" spc="-1">
                <a:solidFill>
                  <a:srgbClr val="000000"/>
                </a:solidFill>
                <a:latin typeface="Calibri"/>
                <a:ea typeface="DejaVu Sans"/>
              </a:rPr>
              <a:t>(40 zum Bestehen)   </a:t>
            </a:r>
            <a:r>
              <a:rPr lang="de-DE" sz="600" b="0" strike="noStrike" spc="-1">
                <a:solidFill>
                  <a:srgbClr val="000000"/>
                </a:solidFill>
                <a:latin typeface="Calibri"/>
                <a:ea typeface="DejaVu Sans"/>
              </a:rPr>
              <a:t>        </a:t>
            </a:r>
            <a:r>
              <a:rPr lang="de-DE" sz="1600" b="0" strike="noStrike" spc="-1">
                <a:solidFill>
                  <a:srgbClr val="000000"/>
                </a:solidFill>
                <a:latin typeface="Calibri"/>
                <a:ea typeface="DejaVu Sans"/>
              </a:rPr>
              <a:t>Note:____</a:t>
            </a:r>
            <a:endParaRPr lang="de-DE" sz="1600" b="0" strike="noStrike" spc="-1">
              <a:latin typeface="Arial"/>
            </a:endParaRPr>
          </a:p>
          <a:p>
            <a:pPr>
              <a:lnSpc>
                <a:spcPct val="100000"/>
              </a:lnSpc>
              <a:spcBef>
                <a:spcPts val="201"/>
              </a:spcBef>
              <a:tabLst>
                <a:tab pos="0" algn="l"/>
              </a:tabLst>
            </a:pPr>
            <a:r>
              <a:rPr lang="de-DE" sz="1000" b="1" strike="noStrike" spc="-1">
                <a:solidFill>
                  <a:srgbClr val="000000"/>
                </a:solidFill>
                <a:latin typeface="Calibri"/>
                <a:ea typeface="DejaVu Sans"/>
              </a:rPr>
              <a:t>Disclaimer:</a:t>
            </a:r>
            <a:br/>
            <a:r>
              <a:rPr lang="de-DE" sz="900" b="0" strike="noStrike" spc="-1">
                <a:solidFill>
                  <a:srgbClr val="000000"/>
                </a:solidFill>
                <a:latin typeface="Calibri"/>
                <a:ea typeface="DejaVu Sans"/>
              </a:rPr>
              <a:t>- Der Lösungsweg muss bei allen Aufgaben ersichtlich sein</a:t>
            </a:r>
            <a:endParaRPr lang="de-DE" sz="900" b="0" strike="noStrike" spc="-1">
              <a:latin typeface="Arial"/>
            </a:endParaRPr>
          </a:p>
          <a:p>
            <a:pPr>
              <a:lnSpc>
                <a:spcPct val="100000"/>
              </a:lnSpc>
              <a:spcBef>
                <a:spcPts val="181"/>
              </a:spcBef>
              <a:tabLst>
                <a:tab pos="0" algn="l"/>
              </a:tabLst>
            </a:pPr>
            <a:r>
              <a:rPr lang="de-DE" sz="900" b="0" strike="noStrike" spc="-1">
                <a:solidFill>
                  <a:srgbClr val="000000"/>
                </a:solidFill>
                <a:latin typeface="Calibri"/>
                <a:ea typeface="DejaVu Sans"/>
              </a:rPr>
              <a:t>- Keine Hilfsmittel</a:t>
            </a:r>
            <a:endParaRPr lang="de-DE" sz="900" b="0" strike="noStrike" spc="-1">
              <a:latin typeface="Arial"/>
            </a:endParaRPr>
          </a:p>
        </p:txBody>
      </p:sp>
      <p:sp>
        <p:nvSpPr>
          <p:cNvPr id="80" name="Rectangle 7"/>
          <p:cNvSpPr/>
          <p:nvPr/>
        </p:nvSpPr>
        <p:spPr>
          <a:xfrm>
            <a:off x="380880" y="2939400"/>
            <a:ext cx="6017400" cy="454680"/>
          </a:xfrm>
          <a:prstGeom prst="roundRect">
            <a:avLst>
              <a:gd name="adj" fmla="val 16667"/>
            </a:avLst>
          </a:prstGeom>
          <a:ln/>
        </p:spPr>
        <p:style>
          <a:lnRef idx="1">
            <a:schemeClr val="dk1"/>
          </a:lnRef>
          <a:fillRef idx="2">
            <a:schemeClr val="dk1"/>
          </a:fillRef>
          <a:effectRef idx="1">
            <a:schemeClr val="dk1"/>
          </a:effectRef>
          <a:fontRef idx="minor">
            <a:schemeClr val="dk1"/>
          </a:fontRef>
        </p:style>
        <p:txBody>
          <a:bodyPr lIns="90000" tIns="45000" rIns="90000" bIns="45000" anchor="ctr">
            <a:noAutofit/>
          </a:bodyPr>
          <a:lstStyle/>
          <a:p>
            <a:pPr>
              <a:lnSpc>
                <a:spcPct val="100000"/>
              </a:lnSpc>
            </a:pPr>
            <a:r>
              <a:rPr lang="de-DE" sz="2000" b="0" strike="noStrike" spc="-1">
                <a:solidFill>
                  <a:srgbClr val="000000"/>
                </a:solidFill>
                <a:latin typeface="Calibri"/>
                <a:ea typeface="DejaVu Sans"/>
              </a:rPr>
              <a:t>Aufgabe 1: Begriffswelt</a:t>
            </a:r>
            <a:endParaRPr lang="de-DE" sz="2000" b="0" strike="noStrike" spc="-1">
              <a:latin typeface="Arial"/>
            </a:endParaRPr>
          </a:p>
          <a:p>
            <a:pPr>
              <a:lnSpc>
                <a:spcPct val="100000"/>
              </a:lnSpc>
            </a:pPr>
            <a:r>
              <a:rPr lang="de-DE" sz="1000" b="0" strike="noStrike" spc="-1">
                <a:solidFill>
                  <a:srgbClr val="000000"/>
                </a:solidFill>
                <a:latin typeface="Calibri"/>
                <a:ea typeface="DejaVu Sans"/>
              </a:rPr>
              <a:t>__/10					__/10 Punkte</a:t>
            </a:r>
            <a:endParaRPr lang="de-DE" sz="1000" b="0" strike="noStrike" spc="-1">
              <a:latin typeface="Arial"/>
            </a:endParaRPr>
          </a:p>
        </p:txBody>
      </p:sp>
      <p:sp>
        <p:nvSpPr>
          <p:cNvPr id="81" name="Text Box 21"/>
          <p:cNvSpPr/>
          <p:nvPr/>
        </p:nvSpPr>
        <p:spPr>
          <a:xfrm>
            <a:off x="576360" y="3489120"/>
            <a:ext cx="5821920" cy="2199148"/>
          </a:xfrm>
          <a:prstGeom prst="rect">
            <a:avLst/>
          </a:prstGeom>
          <a:noFill/>
          <a:ln w="2540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spcBef>
                <a:spcPts val="241"/>
              </a:spcBef>
            </a:pPr>
            <a:r>
              <a:rPr lang="de-DE" sz="1200" b="0" strike="noStrike" spc="-1" dirty="0">
                <a:solidFill>
                  <a:srgbClr val="000000"/>
                </a:solidFill>
                <a:latin typeface="Arial"/>
                <a:ea typeface="DejaVu Sans"/>
              </a:rPr>
              <a:t>Sie finden dass Twitter, </a:t>
            </a:r>
            <a:r>
              <a:rPr lang="de-DE" sz="1200" spc="-1" dirty="0">
                <a:latin typeface="Arial"/>
                <a:ea typeface="DejaVu Sans"/>
              </a:rPr>
              <a:t>Threads,</a:t>
            </a:r>
            <a:r>
              <a:rPr lang="de-DE" sz="1200" spc="-1" dirty="0">
                <a:solidFill>
                  <a:srgbClr val="000000"/>
                </a:solidFill>
                <a:latin typeface="Arial"/>
                <a:ea typeface="DejaVu Sans"/>
              </a:rPr>
              <a:t> </a:t>
            </a:r>
            <a:r>
              <a:rPr lang="de-DE" sz="1200" b="0" strike="noStrike" spc="-1" dirty="0">
                <a:solidFill>
                  <a:srgbClr val="000000"/>
                </a:solidFill>
                <a:latin typeface="Arial"/>
                <a:ea typeface="DejaVu Sans"/>
              </a:rPr>
              <a:t>Mastodon und wie die Nachrichtenplattformen auch alle heißen mögen nicht gut genug performen und möchten Ihr eigenes Ding machen!</a:t>
            </a:r>
            <a:endParaRPr lang="de-DE" sz="1200" b="0" strike="noStrike" spc="-1" dirty="0">
              <a:latin typeface="Arial"/>
            </a:endParaRPr>
          </a:p>
          <a:p>
            <a:pPr>
              <a:lnSpc>
                <a:spcPct val="100000"/>
              </a:lnSpc>
              <a:spcBef>
                <a:spcPts val="241"/>
              </a:spcBef>
            </a:pPr>
            <a:r>
              <a:rPr lang="de-DE" sz="1200" b="0" strike="noStrike" spc="-1" dirty="0" err="1">
                <a:solidFill>
                  <a:srgbClr val="000000"/>
                </a:solidFill>
                <a:latin typeface="Arial"/>
                <a:ea typeface="DejaVu Sans"/>
              </a:rPr>
              <a:t>Quitter</a:t>
            </a:r>
            <a:r>
              <a:rPr lang="de-DE" sz="1200" b="0" strike="noStrike" spc="-1" dirty="0">
                <a:solidFill>
                  <a:srgbClr val="000000"/>
                </a:solidFill>
                <a:latin typeface="Arial"/>
                <a:ea typeface="DejaVu Sans"/>
              </a:rPr>
              <a:t> soll es heißen! Lauter Quitts und Quitten sollen die Nachrichtentypen der Zukunft sein!</a:t>
            </a:r>
            <a:endParaRPr lang="de-DE" sz="1200" b="0" strike="noStrike" spc="-1" dirty="0">
              <a:latin typeface="Arial"/>
            </a:endParaRPr>
          </a:p>
          <a:p>
            <a:pPr>
              <a:lnSpc>
                <a:spcPct val="100000"/>
              </a:lnSpc>
              <a:spcBef>
                <a:spcPts val="241"/>
              </a:spcBef>
            </a:pPr>
            <a:r>
              <a:rPr lang="de-DE" sz="1200" b="0" strike="noStrike" spc="-1" dirty="0">
                <a:solidFill>
                  <a:srgbClr val="000000"/>
                </a:solidFill>
                <a:latin typeface="Arial"/>
                <a:ea typeface="DejaVu Sans"/>
              </a:rPr>
              <a:t>Sicherheit soll eines der Alleinstellungsmerkmale Ihres neuen Dienstes sein! Deshalb klären Sie zunächst mit Ihrem Team zusammen die Begrifflichkeiten, zum Glück haben Sie die Vorlesung bei Fischi und Gio besucht und können kurz und prägnant die folgenden Begriffe definieren:</a:t>
            </a:r>
            <a:endParaRPr lang="de-DE" sz="1200" b="0" strike="noStrike" spc="-1" dirty="0">
              <a:latin typeface="Arial"/>
            </a:endParaRPr>
          </a:p>
          <a:p>
            <a:pPr>
              <a:lnSpc>
                <a:spcPct val="100000"/>
              </a:lnSpc>
              <a:spcBef>
                <a:spcPts val="241"/>
              </a:spcBef>
            </a:pPr>
            <a:r>
              <a:rPr lang="de-DE" sz="1200" b="0" strike="noStrike" spc="-1" dirty="0">
                <a:solidFill>
                  <a:srgbClr val="000000"/>
                </a:solidFill>
                <a:latin typeface="Arial"/>
                <a:ea typeface="DejaVu Sans"/>
              </a:rPr>
              <a:t>ISO27001, </a:t>
            </a:r>
            <a:r>
              <a:rPr lang="de-DE" sz="1200" b="0" strike="noStrike" spc="-1" dirty="0" err="1">
                <a:solidFill>
                  <a:srgbClr val="000000"/>
                </a:solidFill>
                <a:latin typeface="Arial"/>
                <a:ea typeface="DejaVu Sans"/>
              </a:rPr>
              <a:t>Injection</a:t>
            </a:r>
            <a:r>
              <a:rPr lang="de-DE" sz="1200" b="0" strike="noStrike" spc="-1" dirty="0">
                <a:solidFill>
                  <a:srgbClr val="000000"/>
                </a:solidFill>
                <a:latin typeface="Arial"/>
                <a:ea typeface="DejaVu Sans"/>
              </a:rPr>
              <a:t>, Schutzziele, </a:t>
            </a:r>
            <a:r>
              <a:rPr lang="de-DE" sz="1200" b="0" strike="noStrike" spc="-1" dirty="0" err="1">
                <a:solidFill>
                  <a:srgbClr val="000000"/>
                </a:solidFill>
                <a:latin typeface="Arial"/>
                <a:ea typeface="DejaVu Sans"/>
              </a:rPr>
              <a:t>DoS</a:t>
            </a:r>
            <a:r>
              <a:rPr lang="de-DE" sz="1200" b="0" strike="noStrike" spc="-1" dirty="0">
                <a:solidFill>
                  <a:srgbClr val="000000"/>
                </a:solidFill>
                <a:latin typeface="Arial"/>
                <a:ea typeface="DejaVu Sans"/>
              </a:rPr>
              <a:t>, Shell-Code, DMZ, Risiko, NAT, ARP-Spoofing, </a:t>
            </a:r>
            <a:r>
              <a:rPr lang="de-DE" sz="1200" b="0" strike="noStrike" spc="-1" dirty="0" err="1">
                <a:solidFill>
                  <a:srgbClr val="000000"/>
                </a:solidFill>
                <a:latin typeface="Arial"/>
                <a:ea typeface="DejaVu Sans"/>
              </a:rPr>
              <a:t>Policy</a:t>
            </a:r>
            <a:endParaRPr lang="de-DE" sz="1200" b="0" strike="noStrike" spc="-1" dirty="0">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Rectangle 1"/>
          <p:cNvSpPr/>
          <p:nvPr/>
        </p:nvSpPr>
        <p:spPr>
          <a:xfrm>
            <a:off x="565560" y="323640"/>
            <a:ext cx="5928480" cy="454680"/>
          </a:xfrm>
          <a:prstGeom prst="roundRect">
            <a:avLst>
              <a:gd name="adj" fmla="val 16667"/>
            </a:avLst>
          </a:prstGeom>
          <a:ln/>
        </p:spPr>
        <p:style>
          <a:lnRef idx="1">
            <a:schemeClr val="dk1"/>
          </a:lnRef>
          <a:fillRef idx="2">
            <a:schemeClr val="dk1"/>
          </a:fillRef>
          <a:effectRef idx="1">
            <a:schemeClr val="dk1"/>
          </a:effectRef>
          <a:fontRef idx="minor">
            <a:schemeClr val="dk1"/>
          </a:fontRef>
        </p:style>
        <p:txBody>
          <a:bodyPr lIns="90000" tIns="45000" rIns="90000" bIns="45000" anchor="ctr">
            <a:noAutofit/>
          </a:bodyPr>
          <a:lstStyle/>
          <a:p>
            <a:pPr>
              <a:lnSpc>
                <a:spcPct val="100000"/>
              </a:lnSpc>
            </a:pPr>
            <a:r>
              <a:rPr lang="de-DE" sz="2000" b="0" strike="noStrike" spc="-1" dirty="0">
                <a:solidFill>
                  <a:srgbClr val="000000"/>
                </a:solidFill>
                <a:latin typeface="Calibri"/>
                <a:ea typeface="DejaVu Sans"/>
              </a:rPr>
              <a:t>Aufgabe 2: </a:t>
            </a:r>
            <a:r>
              <a:rPr lang="de-DE" sz="2000" b="0" strike="noStrike" spc="-1" dirty="0" err="1">
                <a:solidFill>
                  <a:srgbClr val="000000"/>
                </a:solidFill>
                <a:latin typeface="Calibri"/>
                <a:ea typeface="DejaVu Sans"/>
              </a:rPr>
              <a:t>Safety</a:t>
            </a:r>
            <a:endParaRPr lang="de-DE" sz="2000" b="0" strike="noStrike" spc="-1" dirty="0">
              <a:latin typeface="Arial"/>
            </a:endParaRPr>
          </a:p>
          <a:p>
            <a:pPr>
              <a:lnSpc>
                <a:spcPct val="100000"/>
              </a:lnSpc>
            </a:pPr>
            <a:r>
              <a:rPr lang="de-DE" sz="1000" b="0" strike="noStrike" spc="-1" dirty="0">
                <a:solidFill>
                  <a:srgbClr val="000000"/>
                </a:solidFill>
                <a:latin typeface="Calibri"/>
                <a:ea typeface="DejaVu Sans"/>
              </a:rPr>
              <a:t>A)__/6   B) __/6   C)__/6    D)__/11   E)__/3    F)__/5	   		__/37 Punkte</a:t>
            </a:r>
            <a:endParaRPr lang="de-DE" sz="1000" b="0" strike="noStrike" spc="-1" dirty="0">
              <a:latin typeface="Arial"/>
            </a:endParaRPr>
          </a:p>
        </p:txBody>
      </p:sp>
      <p:sp>
        <p:nvSpPr>
          <p:cNvPr id="83" name="Text Box 2"/>
          <p:cNvSpPr/>
          <p:nvPr/>
        </p:nvSpPr>
        <p:spPr>
          <a:xfrm>
            <a:off x="565560" y="778320"/>
            <a:ext cx="5928480" cy="7020981"/>
          </a:xfrm>
          <a:prstGeom prst="rect">
            <a:avLst/>
          </a:prstGeom>
          <a:noFill/>
          <a:ln w="2540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457200" indent="-457200">
              <a:lnSpc>
                <a:spcPct val="100000"/>
              </a:lnSpc>
              <a:spcBef>
                <a:spcPts val="241"/>
              </a:spcBef>
              <a:buClr>
                <a:srgbClr val="000000"/>
              </a:buClr>
              <a:buFont typeface="StarSymbol"/>
              <a:buAutoNum type="alphaUcParenR"/>
            </a:pPr>
            <a:r>
              <a:rPr lang="de-DE" sz="1200" b="0" strike="noStrike" spc="-1" dirty="0">
                <a:solidFill>
                  <a:srgbClr val="000000"/>
                </a:solidFill>
                <a:latin typeface="Arial"/>
                <a:ea typeface="DejaVu Sans"/>
              </a:rPr>
              <a:t>In der Vorlesung wird zwischen </a:t>
            </a:r>
            <a:r>
              <a:rPr lang="de-DE" sz="1200" b="0" strike="noStrike" spc="-1" dirty="0" err="1">
                <a:solidFill>
                  <a:srgbClr val="000000"/>
                </a:solidFill>
                <a:latin typeface="Arial"/>
                <a:ea typeface="DejaVu Sans"/>
              </a:rPr>
              <a:t>Safety</a:t>
            </a:r>
            <a:r>
              <a:rPr lang="de-DE" sz="1200" b="0" strike="noStrike" spc="-1" dirty="0">
                <a:solidFill>
                  <a:srgbClr val="000000"/>
                </a:solidFill>
                <a:latin typeface="Arial"/>
                <a:ea typeface="DejaVu Sans"/>
              </a:rPr>
              <a:t> und Security unterschieden. Bitte erklären Sie Ihrem Team bei </a:t>
            </a:r>
            <a:r>
              <a:rPr lang="de-DE" sz="1200" b="0" strike="noStrike" spc="-1" dirty="0" err="1">
                <a:solidFill>
                  <a:srgbClr val="000000"/>
                </a:solidFill>
                <a:latin typeface="Arial"/>
                <a:ea typeface="DejaVu Sans"/>
              </a:rPr>
              <a:t>Quitter</a:t>
            </a:r>
            <a:r>
              <a:rPr lang="de-DE" sz="1200" b="0" strike="noStrike" spc="-1" dirty="0">
                <a:solidFill>
                  <a:srgbClr val="000000"/>
                </a:solidFill>
                <a:latin typeface="Arial"/>
                <a:ea typeface="DejaVu Sans"/>
              </a:rPr>
              <a:t> kurz worin der Unterschied besteht. Finden Sie jeweils 3 Schadensszenarien als Beispiel. </a:t>
            </a:r>
            <a:endParaRPr lang="de-DE" sz="1200" b="0" strike="noStrike" spc="-1" dirty="0">
              <a:latin typeface="Arial"/>
            </a:endParaRPr>
          </a:p>
          <a:p>
            <a:pPr marL="457200" indent="-457200">
              <a:lnSpc>
                <a:spcPct val="100000"/>
              </a:lnSpc>
              <a:spcBef>
                <a:spcPts val="241"/>
              </a:spcBef>
              <a:buClr>
                <a:srgbClr val="000000"/>
              </a:buClr>
              <a:buFont typeface="StarSymbol"/>
              <a:buAutoNum type="alphaUcParenR"/>
            </a:pPr>
            <a:r>
              <a:rPr lang="de-DE" sz="1200" b="0" strike="noStrike" spc="-1" dirty="0">
                <a:solidFill>
                  <a:srgbClr val="000000"/>
                </a:solidFill>
                <a:latin typeface="Arial"/>
                <a:ea typeface="DejaVu Sans"/>
              </a:rPr>
              <a:t>Selbstverständlich ist neben der Sicherheit auch die Verfügbarkeit für Ihren </a:t>
            </a:r>
            <a:r>
              <a:rPr lang="de-DE" sz="1200" b="0" strike="noStrike" spc="-1" dirty="0" err="1">
                <a:solidFill>
                  <a:srgbClr val="000000"/>
                </a:solidFill>
                <a:latin typeface="Arial"/>
                <a:ea typeface="DejaVu Sans"/>
              </a:rPr>
              <a:t>Quitter</a:t>
            </a:r>
            <a:r>
              <a:rPr lang="de-DE" sz="1200" b="0" strike="noStrike" spc="-1" dirty="0">
                <a:solidFill>
                  <a:srgbClr val="000000"/>
                </a:solidFill>
                <a:latin typeface="Arial"/>
                <a:ea typeface="DejaVu Sans"/>
              </a:rPr>
              <a:t> Dienst von entscheidender Bedeutung. Ihre </a:t>
            </a:r>
            <a:r>
              <a:rPr lang="de-DE" sz="1200" b="0" strike="noStrike" spc="-1" dirty="0" err="1">
                <a:solidFill>
                  <a:srgbClr val="000000"/>
                </a:solidFill>
                <a:latin typeface="Arial"/>
                <a:ea typeface="DejaVu Sans"/>
              </a:rPr>
              <a:t>Quitter</a:t>
            </a:r>
            <a:r>
              <a:rPr lang="de-DE" sz="1200" b="0" strike="noStrike" spc="-1" dirty="0">
                <a:solidFill>
                  <a:srgbClr val="000000"/>
                </a:solidFill>
                <a:latin typeface="Arial"/>
                <a:ea typeface="DejaVu Sans"/>
              </a:rPr>
              <a:t> Registrierungsseite wird auf n Webservern mit einer Verfügbarkeit von </a:t>
            </a:r>
            <a:r>
              <a:rPr lang="de-DE" sz="1200" b="0" strike="noStrike" spc="-1" dirty="0">
                <a:latin typeface="Arial"/>
                <a:ea typeface="DejaVu Sans"/>
              </a:rPr>
              <a:t>jeweils</a:t>
            </a:r>
            <a:r>
              <a:rPr lang="de-DE" sz="1200" b="0" strike="noStrike" spc="-1" dirty="0">
                <a:solidFill>
                  <a:srgbClr val="000000"/>
                </a:solidFill>
                <a:latin typeface="Arial"/>
                <a:ea typeface="DejaVu Sans"/>
              </a:rPr>
              <a:t> 80% gehostet. Zeigen Sie wie die Verfügbarkeit im Zusammenhang mit n steht. </a:t>
            </a:r>
            <a:endParaRPr lang="de-DE" sz="1200" b="0" strike="noStrike" spc="-1" dirty="0">
              <a:latin typeface="Arial"/>
            </a:endParaRPr>
          </a:p>
          <a:p>
            <a:pPr marL="457200" indent="-457200">
              <a:spcBef>
                <a:spcPts val="241"/>
              </a:spcBef>
              <a:buClr>
                <a:srgbClr val="000000"/>
              </a:buClr>
              <a:buFont typeface="StarSymbol"/>
              <a:buAutoNum type="alphaUcParenR"/>
            </a:pPr>
            <a:r>
              <a:rPr lang="de-DE" sz="1200" spc="-1" dirty="0">
                <a:solidFill>
                  <a:srgbClr val="000000"/>
                </a:solidFill>
              </a:rPr>
              <a:t>Leider hatte Ihr RZ Leiter einen schlechten Tag und alle Server hängen an der gleichen Stromversorgung, die nicht weiter abgesichert ist und eine Verfügbarkeit von 50% aufweist. Wie hoch ist </a:t>
            </a:r>
            <a:r>
              <a:rPr lang="de-DE" sz="1200" spc="-1" dirty="0"/>
              <a:t>damit</a:t>
            </a:r>
            <a:r>
              <a:rPr lang="de-DE" sz="1200" spc="-1" dirty="0">
                <a:solidFill>
                  <a:srgbClr val="FF0000"/>
                </a:solidFill>
              </a:rPr>
              <a:t> </a:t>
            </a:r>
            <a:r>
              <a:rPr lang="de-DE" sz="1200" spc="-1" dirty="0">
                <a:solidFill>
                  <a:srgbClr val="000000"/>
                </a:solidFill>
              </a:rPr>
              <a:t>die Verfügbarkeit wenn Sie 3 Webserver aus Aufgabe B) betreiben und keine weiteren Einflüsse beachten? </a:t>
            </a:r>
            <a:endParaRPr lang="de-DE" sz="1200" spc="-1" dirty="0"/>
          </a:p>
          <a:p>
            <a:pPr marL="457200" indent="-457200">
              <a:lnSpc>
                <a:spcPct val="100000"/>
              </a:lnSpc>
              <a:spcBef>
                <a:spcPts val="241"/>
              </a:spcBef>
              <a:buClr>
                <a:srgbClr val="000000"/>
              </a:buClr>
              <a:buFont typeface="StarSymbol"/>
              <a:buAutoNum type="alphaUcParenR"/>
            </a:pPr>
            <a:r>
              <a:rPr lang="de-DE" sz="1200" spc="-1" dirty="0">
                <a:solidFill>
                  <a:srgbClr val="000000"/>
                </a:solidFill>
              </a:rPr>
              <a:t>Der zugehörige Datenbankenserver  ist als 1:1 Redundanz mit aktiven und passiven System Aufgebaut. </a:t>
            </a:r>
            <a:endParaRPr lang="de-DE" sz="1200" spc="-1" dirty="0"/>
          </a:p>
          <a:p>
            <a:pPr marL="648000" lvl="2" indent="-216000">
              <a:lnSpc>
                <a:spcPct val="100000"/>
              </a:lnSpc>
              <a:spcBef>
                <a:spcPts val="241"/>
              </a:spcBef>
              <a:buClr>
                <a:srgbClr val="000000"/>
              </a:buClr>
              <a:buSzPct val="45000"/>
              <a:buFont typeface="Wingdings" charset="2"/>
              <a:buChar char=""/>
            </a:pPr>
            <a:r>
              <a:rPr lang="de-DE" sz="1200" spc="-1" dirty="0">
                <a:solidFill>
                  <a:srgbClr val="000000"/>
                </a:solidFill>
              </a:rPr>
              <a:t>Welche Art von Redundanz ist das? Wie ist die naheliegende Redundanzimplementierung der Komponenten? </a:t>
            </a:r>
            <a:endParaRPr lang="de-DE" sz="1200" spc="-1" dirty="0"/>
          </a:p>
          <a:p>
            <a:pPr marL="648000" lvl="2" indent="-216000">
              <a:lnSpc>
                <a:spcPct val="100000"/>
              </a:lnSpc>
              <a:spcBef>
                <a:spcPts val="241"/>
              </a:spcBef>
              <a:buClr>
                <a:srgbClr val="000000"/>
              </a:buClr>
              <a:buSzPct val="45000"/>
              <a:buFont typeface="Wingdings" charset="2"/>
              <a:buChar char=""/>
            </a:pPr>
            <a:r>
              <a:rPr lang="de-DE" sz="1200" spc="-1" dirty="0">
                <a:solidFill>
                  <a:srgbClr val="000000"/>
                </a:solidFill>
              </a:rPr>
              <a:t>Was </a:t>
            </a:r>
            <a:r>
              <a:rPr lang="de-DE" sz="1200" spc="-1" dirty="0"/>
              <a:t>ist in diesem Zusammenhang </a:t>
            </a:r>
            <a:r>
              <a:rPr lang="de-DE" sz="1200" spc="-1" dirty="0">
                <a:solidFill>
                  <a:srgbClr val="000000"/>
                </a:solidFill>
              </a:rPr>
              <a:t>ein </a:t>
            </a:r>
            <a:r>
              <a:rPr lang="de-DE" sz="1200" spc="-1" dirty="0" err="1">
                <a:solidFill>
                  <a:srgbClr val="000000"/>
                </a:solidFill>
              </a:rPr>
              <a:t>Heartbeat</a:t>
            </a:r>
            <a:r>
              <a:rPr lang="de-DE" sz="1200" spc="-1" dirty="0">
                <a:solidFill>
                  <a:srgbClr val="000000"/>
                </a:solidFill>
              </a:rPr>
              <a:t>?</a:t>
            </a:r>
            <a:endParaRPr lang="de-DE" sz="1200" spc="-1" dirty="0"/>
          </a:p>
          <a:p>
            <a:pPr marL="648000" lvl="2" indent="-216000">
              <a:lnSpc>
                <a:spcPct val="100000"/>
              </a:lnSpc>
              <a:spcBef>
                <a:spcPts val="241"/>
              </a:spcBef>
              <a:buClr>
                <a:srgbClr val="000000"/>
              </a:buClr>
              <a:buSzPct val="45000"/>
              <a:buFont typeface="Wingdings" charset="2"/>
              <a:buChar char=""/>
            </a:pPr>
            <a:r>
              <a:rPr lang="de-DE" sz="1200" spc="-1" dirty="0">
                <a:solidFill>
                  <a:srgbClr val="000000"/>
                </a:solidFill>
              </a:rPr>
              <a:t>Welche Herausforderung gibt es bei der Umsetzung eines </a:t>
            </a:r>
            <a:r>
              <a:rPr lang="de-DE" sz="1200" spc="-1" dirty="0" err="1">
                <a:solidFill>
                  <a:srgbClr val="000000"/>
                </a:solidFill>
              </a:rPr>
              <a:t>Heartbeats</a:t>
            </a:r>
            <a:r>
              <a:rPr lang="de-DE" sz="1200" spc="-1" dirty="0">
                <a:solidFill>
                  <a:srgbClr val="000000"/>
                </a:solidFill>
              </a:rPr>
              <a:t>?</a:t>
            </a:r>
            <a:endParaRPr lang="de-DE" sz="1200" spc="-1" dirty="0"/>
          </a:p>
          <a:p>
            <a:pPr marL="648000" lvl="2" indent="-216000">
              <a:lnSpc>
                <a:spcPct val="100000"/>
              </a:lnSpc>
              <a:spcBef>
                <a:spcPts val="241"/>
              </a:spcBef>
              <a:buClr>
                <a:srgbClr val="000000"/>
              </a:buClr>
              <a:buSzPct val="45000"/>
              <a:buFont typeface="Wingdings" charset="2"/>
              <a:buChar char=""/>
            </a:pPr>
            <a:r>
              <a:rPr lang="de-DE" sz="1200" spc="-1" dirty="0">
                <a:solidFill>
                  <a:srgbClr val="000000"/>
                </a:solidFill>
              </a:rPr>
              <a:t>Auf welchen Identitätsebenen können Sie die passiv=&gt;aktiv Umschaltung implementieren? Welche Vor- Nachteile hat die jeweilige Umsetzung? </a:t>
            </a:r>
            <a:endParaRPr lang="de-DE" sz="1200" spc="-1" dirty="0"/>
          </a:p>
          <a:p>
            <a:pPr marL="648000" lvl="2" indent="-216000">
              <a:lnSpc>
                <a:spcPct val="100000"/>
              </a:lnSpc>
              <a:spcBef>
                <a:spcPts val="241"/>
              </a:spcBef>
              <a:buClr>
                <a:srgbClr val="000000"/>
              </a:buClr>
              <a:buSzPct val="45000"/>
              <a:buFont typeface="Wingdings" charset="2"/>
              <a:buChar char=""/>
            </a:pPr>
            <a:r>
              <a:rPr lang="de-DE" sz="1200" spc="-1" dirty="0">
                <a:solidFill>
                  <a:srgbClr val="000000"/>
                </a:solidFill>
              </a:rPr>
              <a:t>Welcher problematische Zustand kann bei dem Übergang passiv=&gt;aktiv eintreten? Was sind mögliche Ursachen dafür und wie können Sie einen solchen Zustand in Ihrer Umsetzung verhindern?</a:t>
            </a:r>
            <a:endParaRPr lang="de-DE" sz="1200" spc="-1" dirty="0"/>
          </a:p>
          <a:p>
            <a:pPr marL="457200" indent="-457200">
              <a:lnSpc>
                <a:spcPct val="100000"/>
              </a:lnSpc>
              <a:spcBef>
                <a:spcPts val="241"/>
              </a:spcBef>
              <a:buClr>
                <a:srgbClr val="000000"/>
              </a:buClr>
              <a:buFont typeface="StarSymbol"/>
              <a:buAutoNum type="alphaUcParenR"/>
            </a:pPr>
            <a:r>
              <a:rPr lang="de-DE" sz="1200" spc="-1" dirty="0"/>
              <a:t>Sie befassen sich mit Möglichkeiten, die Sicherheitsmechanismen von </a:t>
            </a:r>
            <a:r>
              <a:rPr lang="de-DE" sz="1200" spc="-1" dirty="0" err="1"/>
              <a:t>Quitter</a:t>
            </a:r>
            <a:r>
              <a:rPr lang="de-DE" sz="1200" spc="-1" dirty="0"/>
              <a:t> zertifizieren zu lassen. </a:t>
            </a:r>
            <a:br>
              <a:rPr lang="de-DE" sz="1200" spc="-1" dirty="0"/>
            </a:br>
            <a:r>
              <a:rPr lang="de-DE" sz="1200" spc="-1" dirty="0"/>
              <a:t>Welche der folgenden Möglichkeiten können hierzu sicherlich nicht herangezogen werden (bitte streichen):</a:t>
            </a:r>
            <a:br>
              <a:rPr lang="de-DE" sz="1200" spc="-1" dirty="0"/>
            </a:br>
            <a:r>
              <a:rPr lang="de-DE" sz="1200" spc="-1" dirty="0"/>
              <a:t>-  IT 32005		-  Common </a:t>
            </a:r>
            <a:r>
              <a:rPr lang="de-DE" sz="1200" spc="-1" dirty="0" err="1"/>
              <a:t>Criteria</a:t>
            </a:r>
            <a:br>
              <a:rPr lang="de-DE" sz="1200" spc="-1" dirty="0"/>
            </a:br>
            <a:r>
              <a:rPr lang="de-DE" sz="1200" spc="-1" dirty="0"/>
              <a:t>-  ISO Common		-  ISO 27001</a:t>
            </a:r>
            <a:br>
              <a:rPr lang="de-DE" sz="1200" spc="-1" dirty="0"/>
            </a:br>
            <a:r>
              <a:rPr lang="de-DE" sz="1200" spc="-1" dirty="0"/>
              <a:t>-  Facebook		-  IT Mundschutz</a:t>
            </a:r>
            <a:br>
              <a:rPr lang="de-DE" sz="1200" spc="-1" dirty="0"/>
            </a:br>
            <a:r>
              <a:rPr lang="de-DE" sz="1200" spc="-1" dirty="0"/>
              <a:t>-  IT-Grundschutz</a:t>
            </a:r>
          </a:p>
          <a:p>
            <a:pPr marL="457200" indent="-457200">
              <a:lnSpc>
                <a:spcPct val="100000"/>
              </a:lnSpc>
              <a:spcBef>
                <a:spcPts val="241"/>
              </a:spcBef>
              <a:buClr>
                <a:srgbClr val="000000"/>
              </a:buClr>
              <a:buFont typeface="StarSymbol"/>
              <a:buAutoNum type="alphaUcParenR"/>
            </a:pPr>
            <a:r>
              <a:rPr lang="de-DE" sz="1200" spc="-1" dirty="0"/>
              <a:t>Viele Zertifizierungen basieren darauf, Schutzziele festzulegen und mit Maßnahmen zu versehen. Füllen Sie die untenstehende Tabelle aus um Ihren Mitarbeitern grob den Zusammenhang darzustellen:</a:t>
            </a:r>
          </a:p>
          <a:p>
            <a:pPr marL="457200" indent="-457200">
              <a:lnSpc>
                <a:spcPct val="100000"/>
              </a:lnSpc>
              <a:spcBef>
                <a:spcPts val="241"/>
              </a:spcBef>
              <a:buClr>
                <a:srgbClr val="000000"/>
              </a:buClr>
              <a:buFont typeface="StarSymbol"/>
              <a:buAutoNum type="alphaUcParenR"/>
            </a:pPr>
            <a:endParaRPr lang="de-DE" sz="1200" b="0" strike="noStrike" spc="-1" dirty="0">
              <a:solidFill>
                <a:srgbClr val="000000"/>
              </a:solidFill>
              <a:latin typeface="Arial"/>
              <a:ea typeface="DejaVu Sans"/>
            </a:endParaRPr>
          </a:p>
        </p:txBody>
      </p:sp>
      <p:pic>
        <p:nvPicPr>
          <p:cNvPr id="3" name="Grafik 2">
            <a:extLst>
              <a:ext uri="{FF2B5EF4-FFF2-40B4-BE49-F238E27FC236}">
                <a16:creationId xmlns:a16="http://schemas.microsoft.com/office/drawing/2014/main" id="{E3118862-0E20-B23A-804E-2AAD08A4CD2F}"/>
              </a:ext>
            </a:extLst>
          </p:cNvPr>
          <p:cNvPicPr>
            <a:picLocks noChangeAspect="1"/>
          </p:cNvPicPr>
          <p:nvPr/>
        </p:nvPicPr>
        <p:blipFill>
          <a:blip r:embed="rId2"/>
          <a:stretch>
            <a:fillRect/>
          </a:stretch>
        </p:blipFill>
        <p:spPr>
          <a:xfrm>
            <a:off x="941560" y="7307027"/>
            <a:ext cx="5392747" cy="151333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9"/>
          <p:cNvSpPr/>
          <p:nvPr/>
        </p:nvSpPr>
        <p:spPr>
          <a:xfrm>
            <a:off x="429120" y="323640"/>
            <a:ext cx="6017400" cy="454680"/>
          </a:xfrm>
          <a:prstGeom prst="roundRect">
            <a:avLst>
              <a:gd name="adj" fmla="val 16667"/>
            </a:avLst>
          </a:prstGeom>
          <a:ln/>
        </p:spPr>
        <p:style>
          <a:lnRef idx="1">
            <a:schemeClr val="dk1"/>
          </a:lnRef>
          <a:fillRef idx="2">
            <a:schemeClr val="dk1"/>
          </a:fillRef>
          <a:effectRef idx="1">
            <a:schemeClr val="dk1"/>
          </a:effectRef>
          <a:fontRef idx="minor">
            <a:schemeClr val="dk1"/>
          </a:fontRef>
        </p:style>
        <p:txBody>
          <a:bodyPr lIns="90000" tIns="45000" rIns="90000" bIns="45000" anchor="ctr">
            <a:noAutofit/>
          </a:bodyPr>
          <a:lstStyle/>
          <a:p>
            <a:pPr>
              <a:lnSpc>
                <a:spcPct val="100000"/>
              </a:lnSpc>
            </a:pPr>
            <a:r>
              <a:rPr lang="de-DE" sz="2000" b="0" strike="noStrike" spc="-1" dirty="0">
                <a:solidFill>
                  <a:srgbClr val="000000"/>
                </a:solidFill>
                <a:latin typeface="Calibri"/>
                <a:ea typeface="DejaVu Sans"/>
              </a:rPr>
              <a:t>Aufgabe 3: Security</a:t>
            </a:r>
            <a:endParaRPr lang="de-DE" sz="2000" b="0" strike="noStrike" spc="-1" dirty="0">
              <a:latin typeface="Arial"/>
            </a:endParaRPr>
          </a:p>
          <a:p>
            <a:pPr>
              <a:lnSpc>
                <a:spcPct val="100000"/>
              </a:lnSpc>
            </a:pPr>
            <a:r>
              <a:rPr lang="de-DE" sz="1000" b="0" strike="noStrike" spc="-1" dirty="0">
                <a:solidFill>
                  <a:srgbClr val="000000"/>
                </a:solidFill>
                <a:latin typeface="Calibri"/>
                <a:ea typeface="DejaVu Sans"/>
              </a:rPr>
              <a:t>A)__/6   B) __/11  C)__/11 D)__/11  E)__/8  F)__/6			__/53 Punkte</a:t>
            </a:r>
            <a:endParaRPr lang="de-DE" sz="1000" b="0" strike="noStrike" spc="-1" dirty="0">
              <a:latin typeface="Arial"/>
            </a:endParaRPr>
          </a:p>
        </p:txBody>
      </p:sp>
      <p:sp>
        <p:nvSpPr>
          <p:cNvPr id="85" name="Text Box 22"/>
          <p:cNvSpPr/>
          <p:nvPr/>
        </p:nvSpPr>
        <p:spPr>
          <a:xfrm>
            <a:off x="360000" y="900000"/>
            <a:ext cx="6093360" cy="6231021"/>
          </a:xfrm>
          <a:prstGeom prst="rect">
            <a:avLst/>
          </a:prstGeom>
          <a:noFill/>
          <a:ln w="2540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457200" indent="-457200">
              <a:lnSpc>
                <a:spcPct val="100000"/>
              </a:lnSpc>
              <a:spcBef>
                <a:spcPts val="241"/>
              </a:spcBef>
              <a:buClr>
                <a:srgbClr val="000000"/>
              </a:buClr>
              <a:buFont typeface="StarSymbol"/>
              <a:buAutoNum type="alphaUcParenR"/>
            </a:pPr>
            <a:r>
              <a:rPr lang="de-DE" sz="1200" b="0" strike="noStrike" spc="-1" dirty="0">
                <a:solidFill>
                  <a:srgbClr val="000000"/>
                </a:solidFill>
                <a:latin typeface="Arial"/>
                <a:ea typeface="DejaVu Sans"/>
              </a:rPr>
              <a:t>Ihre </a:t>
            </a:r>
            <a:r>
              <a:rPr lang="de-DE" sz="1200" b="0" strike="noStrike" spc="-1" dirty="0" err="1">
                <a:solidFill>
                  <a:srgbClr val="000000"/>
                </a:solidFill>
                <a:latin typeface="Arial"/>
                <a:ea typeface="DejaVu Sans"/>
              </a:rPr>
              <a:t>Quitter</a:t>
            </a:r>
            <a:r>
              <a:rPr lang="de-DE" sz="1200" b="0" strike="noStrike" spc="-1" dirty="0">
                <a:solidFill>
                  <a:srgbClr val="000000"/>
                </a:solidFill>
                <a:latin typeface="Arial"/>
                <a:ea typeface="DejaVu Sans"/>
              </a:rPr>
              <a:t> Konkurrenz hatte in der Vergangenheit immer wieder mit (D)</a:t>
            </a:r>
            <a:r>
              <a:rPr lang="de-DE" sz="1200" b="0" strike="noStrike" spc="-1" dirty="0" err="1">
                <a:solidFill>
                  <a:srgbClr val="000000"/>
                </a:solidFill>
                <a:latin typeface="Arial"/>
                <a:ea typeface="DejaVu Sans"/>
              </a:rPr>
              <a:t>DoS</a:t>
            </a:r>
            <a:r>
              <a:rPr lang="de-DE" sz="1200" b="0" strike="noStrike" spc="-1" dirty="0">
                <a:solidFill>
                  <a:srgbClr val="000000"/>
                </a:solidFill>
                <a:latin typeface="Arial"/>
                <a:ea typeface="DejaVu Sans"/>
              </a:rPr>
              <a:t> Angriffen zu kämpfen. Erklären Sie kurz den Unterschied zwischen </a:t>
            </a:r>
            <a:r>
              <a:rPr lang="de-DE" sz="1200" b="0" strike="noStrike" spc="-1" dirty="0" err="1">
                <a:solidFill>
                  <a:srgbClr val="000000"/>
                </a:solidFill>
                <a:latin typeface="Arial"/>
                <a:ea typeface="DejaVu Sans"/>
              </a:rPr>
              <a:t>DoS</a:t>
            </a:r>
            <a:r>
              <a:rPr lang="de-DE" sz="1200" b="0" strike="noStrike" spc="-1" dirty="0">
                <a:solidFill>
                  <a:srgbClr val="000000"/>
                </a:solidFill>
                <a:latin typeface="Arial"/>
                <a:ea typeface="DejaVu Sans"/>
              </a:rPr>
              <a:t> und DDoS.</a:t>
            </a:r>
            <a:br>
              <a:rPr lang="de-DE" sz="1200" b="0" strike="noStrike" spc="-1" dirty="0">
                <a:solidFill>
                  <a:srgbClr val="000000"/>
                </a:solidFill>
                <a:latin typeface="Arial"/>
                <a:ea typeface="DejaVu Sans"/>
              </a:rPr>
            </a:br>
            <a:r>
              <a:rPr lang="de-DE" sz="1200" b="0" strike="noStrike" spc="-1" dirty="0">
                <a:solidFill>
                  <a:srgbClr val="000000"/>
                </a:solidFill>
                <a:latin typeface="Arial"/>
                <a:ea typeface="DejaVu Sans"/>
              </a:rPr>
              <a:t>Nennen Sie jeweils 3 Maßnahmen mit denen Sie versuchen können sich davor zu schützen</a:t>
            </a:r>
            <a:endParaRPr lang="de-DE" sz="1200" b="0" strike="noStrike" spc="-1" dirty="0">
              <a:latin typeface="Arial"/>
            </a:endParaRPr>
          </a:p>
          <a:p>
            <a:pPr marL="457200" indent="-457200">
              <a:lnSpc>
                <a:spcPct val="100000"/>
              </a:lnSpc>
              <a:spcBef>
                <a:spcPts val="241"/>
              </a:spcBef>
              <a:buClr>
                <a:srgbClr val="000000"/>
              </a:buClr>
              <a:buFont typeface="StarSymbol"/>
              <a:buAutoNum type="alphaUcParenR"/>
            </a:pPr>
            <a:r>
              <a:rPr lang="de-DE" sz="1200" b="0" strike="noStrike" spc="-1" dirty="0">
                <a:solidFill>
                  <a:srgbClr val="000000"/>
                </a:solidFill>
                <a:latin typeface="Arial"/>
                <a:ea typeface="DejaVu Sans"/>
              </a:rPr>
              <a:t>Sie haben die Vorschläge aus Aufgabe A) endlich mit Ihrem Team umgesetzt. Da Sie die Vorlesung von Fischi und Gio besucht haben wissen Sie, dass man seine Sicherheitsmaßnahmen auch (regelmäßig) testen sollte. </a:t>
            </a:r>
            <a:br>
              <a:rPr lang="de-DE" sz="1200" b="0" strike="noStrike" spc="-1" dirty="0">
                <a:solidFill>
                  <a:srgbClr val="000000"/>
                </a:solidFill>
                <a:latin typeface="Arial"/>
                <a:ea typeface="DejaVu Sans"/>
              </a:rPr>
            </a:br>
            <a:r>
              <a:rPr lang="de-DE" sz="1200" b="0" strike="noStrike" spc="-1" dirty="0">
                <a:solidFill>
                  <a:srgbClr val="000000"/>
                </a:solidFill>
                <a:latin typeface="Arial"/>
                <a:ea typeface="DejaVu Sans"/>
              </a:rPr>
              <a:t>Schreiben Sie in Pseudocode einen Bot den Sie (natürlich auf einer legal gemieteten Infrastruktur) dazu verwenden können, um </a:t>
            </a:r>
            <a:r>
              <a:rPr lang="de-DE" sz="1200" b="0" strike="noStrike" spc="-1" dirty="0" err="1">
                <a:solidFill>
                  <a:srgbClr val="000000"/>
                </a:solidFill>
                <a:latin typeface="Arial"/>
                <a:ea typeface="DejaVu Sans"/>
              </a:rPr>
              <a:t>DDoS</a:t>
            </a:r>
            <a:r>
              <a:rPr lang="de-DE" sz="1200" b="0" strike="noStrike" spc="-1" dirty="0">
                <a:solidFill>
                  <a:srgbClr val="000000"/>
                </a:solidFill>
                <a:latin typeface="Arial"/>
                <a:ea typeface="DejaVu Sans"/>
              </a:rPr>
              <a:t> Attacken zu simulieren. </a:t>
            </a:r>
            <a:endParaRPr lang="de-DE" sz="1200" b="0" strike="noStrike" spc="-1" dirty="0">
              <a:latin typeface="Arial"/>
            </a:endParaRPr>
          </a:p>
          <a:p>
            <a:pPr marL="457200" indent="-457200">
              <a:spcBef>
                <a:spcPts val="241"/>
              </a:spcBef>
              <a:buClr>
                <a:srgbClr val="000000"/>
              </a:buClr>
              <a:buFont typeface="StarSymbol"/>
              <a:buAutoNum type="alphaUcParenR"/>
            </a:pPr>
            <a:r>
              <a:rPr lang="de-DE" sz="1200" spc="-1" dirty="0">
                <a:solidFill>
                  <a:srgbClr val="000000"/>
                </a:solidFill>
              </a:rPr>
              <a:t>Sicherheit sollte bei Ihrer Entwicklung von </a:t>
            </a:r>
            <a:r>
              <a:rPr lang="de-DE" sz="1200" spc="-1" dirty="0" err="1">
                <a:solidFill>
                  <a:srgbClr val="000000"/>
                </a:solidFill>
              </a:rPr>
              <a:t>Quitter</a:t>
            </a:r>
            <a:r>
              <a:rPr lang="de-DE" sz="1200" spc="-1" dirty="0">
                <a:solidFill>
                  <a:srgbClr val="000000"/>
                </a:solidFill>
              </a:rPr>
              <a:t> ja ein großes Thema sein. Deshalb achten Sie darauf von Anfang an einen SSDLC Prozess zu etablieren. </a:t>
            </a:r>
            <a:br>
              <a:rPr lang="de-DE" sz="1200" dirty="0"/>
            </a:br>
            <a:r>
              <a:rPr lang="de-DE" sz="1200" spc="-1" dirty="0">
                <a:solidFill>
                  <a:srgbClr val="000000"/>
                </a:solidFill>
              </a:rPr>
              <a:t>Welche Phasen beachtet Ihr Prozess (orientieren Sie sich an den in der Vorlesung vorgestellten Modellen)? </a:t>
            </a:r>
            <a:br>
              <a:rPr lang="de-DE" sz="1200" spc="-1" dirty="0">
                <a:solidFill>
                  <a:srgbClr val="000000"/>
                </a:solidFill>
              </a:rPr>
            </a:br>
            <a:r>
              <a:rPr lang="de-DE" sz="1200" spc="-1" dirty="0">
                <a:solidFill>
                  <a:srgbClr val="000000"/>
                </a:solidFill>
              </a:rPr>
              <a:t>Welche sicherheitsrelevanten Tätigkeiten sind Bestandteil der jeweiligen Phase im Prozess?</a:t>
            </a:r>
            <a:endParaRPr lang="de-DE" sz="1200" spc="-1" dirty="0"/>
          </a:p>
          <a:p>
            <a:pPr marL="457200" indent="-457200">
              <a:lnSpc>
                <a:spcPct val="100000"/>
              </a:lnSpc>
              <a:spcBef>
                <a:spcPts val="241"/>
              </a:spcBef>
              <a:buClr>
                <a:srgbClr val="000000"/>
              </a:buClr>
              <a:buFont typeface="StarSymbol"/>
              <a:buAutoNum type="alphaUcParenR"/>
            </a:pPr>
            <a:r>
              <a:rPr lang="de-DE" sz="1200" spc="-1" dirty="0"/>
              <a:t>Wenn Ihre Entwickler trotz der konsequenten Nutzung von SSDLC Fehler in der Eingabeverarbeitung machen, kann es zu </a:t>
            </a:r>
            <a:r>
              <a:rPr lang="de-DE" sz="1200" spc="-1" dirty="0" err="1"/>
              <a:t>Buffer</a:t>
            </a:r>
            <a:r>
              <a:rPr lang="de-DE" sz="1200" spc="-1" dirty="0"/>
              <a:t> Overflows kommen.</a:t>
            </a:r>
          </a:p>
          <a:p>
            <a:pPr marL="914400" lvl="1" indent="-457200">
              <a:spcBef>
                <a:spcPts val="241"/>
              </a:spcBef>
              <a:buClr>
                <a:srgbClr val="000000"/>
              </a:buClr>
              <a:buFont typeface="Arial" panose="020B0604020202020204" pitchFamily="34" charset="0"/>
              <a:buChar char="•"/>
            </a:pPr>
            <a:r>
              <a:rPr lang="de-DE" sz="1200" spc="-1" dirty="0"/>
              <a:t>Formulieren Sie für solch einen Fehler ein einfaches Beispiel in Pseudocode</a:t>
            </a:r>
          </a:p>
          <a:p>
            <a:pPr marL="914400" lvl="1" indent="-457200">
              <a:spcBef>
                <a:spcPts val="241"/>
              </a:spcBef>
              <a:buClr>
                <a:srgbClr val="000000"/>
              </a:buClr>
              <a:buFont typeface="Arial" panose="020B0604020202020204" pitchFamily="34" charset="0"/>
              <a:buChar char="•"/>
            </a:pPr>
            <a:r>
              <a:rPr lang="de-DE" sz="1200" spc="-1" dirty="0"/>
              <a:t>Welche Abhilfen kennen Sie, um </a:t>
            </a:r>
            <a:r>
              <a:rPr lang="de-DE" sz="1200" spc="-1" dirty="0" err="1"/>
              <a:t>Buffer</a:t>
            </a:r>
            <a:r>
              <a:rPr lang="de-DE" sz="1200" spc="-1" dirty="0"/>
              <a:t> Overflows vermeiden zu helfen?</a:t>
            </a:r>
          </a:p>
          <a:p>
            <a:pPr marL="914400" lvl="1" indent="-457200">
              <a:spcBef>
                <a:spcPts val="241"/>
              </a:spcBef>
              <a:buClr>
                <a:srgbClr val="000000"/>
              </a:buClr>
              <a:buFont typeface="Arial" panose="020B0604020202020204" pitchFamily="34" charset="0"/>
              <a:buChar char="•"/>
            </a:pPr>
            <a:r>
              <a:rPr lang="de-DE" sz="1200" spc="-1" dirty="0"/>
              <a:t>Eine modernere Variante nennt sich ROP – wie funktioniert diese grob?</a:t>
            </a:r>
          </a:p>
          <a:p>
            <a:pPr marL="457200" indent="-457200">
              <a:lnSpc>
                <a:spcPct val="100000"/>
              </a:lnSpc>
              <a:spcBef>
                <a:spcPts val="241"/>
              </a:spcBef>
              <a:buClr>
                <a:srgbClr val="000000"/>
              </a:buClr>
              <a:buFont typeface="StarSymbol"/>
              <a:buAutoNum type="alphaUcParenR"/>
            </a:pPr>
            <a:r>
              <a:rPr lang="de-DE" sz="1200" spc="-1" dirty="0">
                <a:latin typeface="Arial"/>
                <a:ea typeface="DejaVu Sans"/>
              </a:rPr>
              <a:t>Weitere Schwierigkeiten kann Ihnen bei der Umsetzung von </a:t>
            </a:r>
            <a:r>
              <a:rPr lang="de-DE" sz="1200" spc="-1" dirty="0" err="1">
                <a:latin typeface="Arial"/>
                <a:ea typeface="DejaVu Sans"/>
              </a:rPr>
              <a:t>Quitter</a:t>
            </a:r>
            <a:r>
              <a:rPr lang="de-DE" sz="1200" spc="-1" dirty="0">
                <a:latin typeface="Arial"/>
                <a:ea typeface="DejaVu Sans"/>
              </a:rPr>
              <a:t> die Eingabeverarbeitung der </a:t>
            </a:r>
            <a:r>
              <a:rPr lang="de-DE" sz="1200" spc="-1" dirty="0" err="1">
                <a:latin typeface="Arial"/>
                <a:ea typeface="DejaVu Sans"/>
              </a:rPr>
              <a:t>Quits</a:t>
            </a:r>
            <a:r>
              <a:rPr lang="de-DE" sz="1200" spc="-1" dirty="0">
                <a:latin typeface="Arial"/>
                <a:ea typeface="DejaVu Sans"/>
              </a:rPr>
              <a:t> im Web machen.</a:t>
            </a:r>
            <a:br>
              <a:rPr lang="de-DE" sz="1200" spc="-1" dirty="0">
                <a:latin typeface="Arial"/>
                <a:ea typeface="DejaVu Sans"/>
              </a:rPr>
            </a:br>
            <a:r>
              <a:rPr lang="de-DE" sz="1200" spc="-1" dirty="0">
                <a:latin typeface="Arial"/>
                <a:ea typeface="DejaVu Sans"/>
              </a:rPr>
              <a:t>Welche Arten oder Varianten von </a:t>
            </a:r>
            <a:r>
              <a:rPr lang="de-DE" sz="1200" spc="-1" dirty="0" err="1">
                <a:latin typeface="Arial"/>
                <a:ea typeface="DejaVu Sans"/>
              </a:rPr>
              <a:t>Injection</a:t>
            </a:r>
            <a:r>
              <a:rPr lang="de-DE" sz="1200" spc="-1" dirty="0">
                <a:latin typeface="Arial"/>
                <a:ea typeface="DejaVu Sans"/>
              </a:rPr>
              <a:t> Attacken im Web kennen Sie? </a:t>
            </a:r>
            <a:br>
              <a:rPr lang="de-DE" sz="1200" spc="-1" dirty="0">
                <a:latin typeface="Arial"/>
                <a:ea typeface="DejaVu Sans"/>
              </a:rPr>
            </a:br>
            <a:r>
              <a:rPr lang="de-DE" sz="1200" spc="-1" dirty="0">
                <a:latin typeface="Arial"/>
                <a:ea typeface="DejaVu Sans"/>
              </a:rPr>
              <a:t>Erstellen Sie in Form von einer Skizze und etwas Text jeweils Schulungsmaterial zum Ablauf für zwei davon um Ihre Entwickler bei der sicheren Programmierung zu unterstützen.</a:t>
            </a:r>
          </a:p>
          <a:p>
            <a:pPr marL="457200" indent="-457200">
              <a:lnSpc>
                <a:spcPct val="100000"/>
              </a:lnSpc>
              <a:spcBef>
                <a:spcPts val="241"/>
              </a:spcBef>
              <a:buClr>
                <a:srgbClr val="000000"/>
              </a:buClr>
              <a:buFont typeface="StarSymbol"/>
              <a:buAutoNum type="alphaUcParenR"/>
            </a:pPr>
            <a:r>
              <a:rPr lang="de-DE" sz="1200" spc="-1" dirty="0">
                <a:latin typeface="Arial"/>
              </a:rPr>
              <a:t>Sie sind ein großer Fan von Zero-Trust Prinzipien, klären Sie kurz Ihr Team auf:</a:t>
            </a:r>
          </a:p>
          <a:p>
            <a:pPr marL="628650" lvl="1" indent="-171450">
              <a:spcBef>
                <a:spcPts val="241"/>
              </a:spcBef>
              <a:buClr>
                <a:srgbClr val="000000"/>
              </a:buClr>
              <a:buFont typeface="Arial" panose="020B0604020202020204" pitchFamily="34" charset="0"/>
              <a:buChar char="•"/>
            </a:pPr>
            <a:r>
              <a:rPr lang="de-DE" sz="1200" spc="-1" dirty="0">
                <a:latin typeface="Arial"/>
              </a:rPr>
              <a:t>Was ist Zero Trust und weshalb ist es eine bessere Topologie für Ihre </a:t>
            </a:r>
            <a:r>
              <a:rPr lang="de-DE" sz="1200" spc="-1" dirty="0" err="1">
                <a:latin typeface="Arial"/>
              </a:rPr>
              <a:t>Quitter</a:t>
            </a:r>
            <a:r>
              <a:rPr lang="de-DE" sz="1200" spc="-1" dirty="0">
                <a:latin typeface="Arial"/>
              </a:rPr>
              <a:t> Infrastruktur als eine </a:t>
            </a:r>
            <a:r>
              <a:rPr lang="de-DE" sz="1200" spc="-1" dirty="0" err="1">
                <a:latin typeface="Arial"/>
              </a:rPr>
              <a:t>Onion</a:t>
            </a:r>
            <a:r>
              <a:rPr lang="de-DE" sz="1200" spc="-1" dirty="0">
                <a:latin typeface="Arial"/>
              </a:rPr>
              <a:t>/DMZ/Bastion?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CloudComputing</Template>
  <TotalTime>0</TotalTime>
  <Words>850</Words>
  <Application>Microsoft Office PowerPoint</Application>
  <PresentationFormat>Bildschirmpräsentation (4:3)</PresentationFormat>
  <Paragraphs>35</Paragraphs>
  <Slides>3</Slides>
  <Notes>0</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3</vt:i4>
      </vt:variant>
    </vt:vector>
  </HeadingPairs>
  <TitlesOfParts>
    <vt:vector size="10" baseType="lpstr">
      <vt:lpstr>Arial</vt:lpstr>
      <vt:lpstr>Calibri</vt:lpstr>
      <vt:lpstr>StarSymbol</vt:lpstr>
      <vt:lpstr>Symbol</vt:lpstr>
      <vt:lpstr>Wingdings</vt:lpstr>
      <vt:lpstr>Office Theme</vt:lpstr>
      <vt:lpstr>Office Theme</vt:lpstr>
      <vt:lpstr>IT Security Klausur an der Hochschule Karlsruhe – University of Applied Sciences  Sommersemester 2023, Dienstag 18.07.2023, 11:00 Uhr</vt:lpstr>
      <vt:lpstr>PowerPoint-Präsentation</vt:lpstr>
      <vt:lpstr>PowerPoint-Präsentation</vt:lpstr>
    </vt:vector>
  </TitlesOfParts>
  <Company>HiLAN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Network Security</dc:title>
  <dc:subject/>
  <dc:creator>Georg Magschok</dc:creator>
  <dc:description/>
  <cp:lastModifiedBy>Michael Fischer</cp:lastModifiedBy>
  <cp:revision>1192</cp:revision>
  <cp:lastPrinted>2020-07-13T08:27:19Z</cp:lastPrinted>
  <dcterms:created xsi:type="dcterms:W3CDTF">1999-06-08T13:15:35Z</dcterms:created>
  <dcterms:modified xsi:type="dcterms:W3CDTF">2023-07-17T13:15:24Z</dcterms:modified>
  <dc:language>de-DE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Bildschirmpräsentation (4:3)</vt:lpwstr>
  </property>
  <property fmtid="{D5CDD505-2E9C-101B-9397-08002B2CF9AE}" pid="3" name="Slides">
    <vt:i4>4</vt:i4>
  </property>
</Properties>
</file>