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
  </p:notesMasterIdLst>
  <p:handoutMasterIdLst>
    <p:handoutMasterId r:id="rId5"/>
  </p:handoutMasterIdLst>
  <p:sldIdLst>
    <p:sldId id="256" r:id="rId2"/>
    <p:sldId id="257" r:id="rId3"/>
  </p:sldIdLst>
  <p:sldSz cx="6858000" cy="9144000" type="screen4x3"/>
  <p:notesSz cx="6797675" cy="9874250"/>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p:scale>
          <a:sx n="150" d="100"/>
          <a:sy n="150" d="100"/>
        </p:scale>
        <p:origin x="-2322" y="340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230385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360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Network Security </a:t>
            </a:r>
            <a:br>
              <a:rPr lang="de-DE" sz="2000" dirty="0" smtClean="0"/>
            </a:br>
            <a:r>
              <a:rPr lang="de-DE" sz="1000" dirty="0" smtClean="0"/>
              <a:t>Klausur an der Hochschule Karlsruhe - Technik und Wirtschaft Wintersemester 2013/14, Dienstag, 28.01.2014, 11:00 Uhr</a:t>
            </a:r>
          </a:p>
        </p:txBody>
      </p:sp>
      <p:sp>
        <p:nvSpPr>
          <p:cNvPr id="1028" name="Rectangle 3"/>
          <p:cNvSpPr>
            <a:spLocks noGrp="1" noChangeArrowheads="1"/>
          </p:cNvSpPr>
          <p:nvPr>
            <p:ph type="subTitle" idx="1"/>
          </p:nvPr>
        </p:nvSpPr>
        <p:spPr>
          <a:xfrm>
            <a:off x="381000" y="1370012"/>
            <a:ext cx="6019800" cy="1041747"/>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a:p>
            <a:pPr algn="l" eaLnBrk="1" hangingPunct="1"/>
            <a:r>
              <a:rPr lang="de-DE" sz="900" dirty="0" smtClean="0"/>
              <a:t>- Ähnlichkeiten mit realen Personen oder Unternehmen sind rein zufällig und nicht beabsichtigt</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__/10 Punkte</a:t>
            </a:r>
            <a:endParaRPr lang="de-DE" sz="2000" dirty="0">
              <a:solidFill>
                <a:schemeClr val="tx2"/>
              </a:solidFill>
            </a:endParaRPr>
          </a:p>
        </p:txBody>
      </p:sp>
      <p:sp>
        <p:nvSpPr>
          <p:cNvPr id="1030" name="Rectangle 9"/>
          <p:cNvSpPr>
            <a:spLocks noChangeArrowheads="1"/>
          </p:cNvSpPr>
          <p:nvPr/>
        </p:nvSpPr>
        <p:spPr bwMode="auto">
          <a:xfrm>
            <a:off x="404664" y="4716016"/>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 6   </a:t>
            </a:r>
            <a:r>
              <a:rPr lang="de-DE" sz="1000" dirty="0">
                <a:solidFill>
                  <a:schemeClr val="tx2"/>
                </a:solidFill>
              </a:rPr>
              <a:t>B</a:t>
            </a:r>
            <a:r>
              <a:rPr lang="de-DE" sz="1000" dirty="0" smtClean="0">
                <a:solidFill>
                  <a:schemeClr val="tx2"/>
                </a:solidFill>
              </a:rPr>
              <a:t>)__/6    </a:t>
            </a:r>
            <a:r>
              <a:rPr lang="de-DE" sz="1000" dirty="0">
                <a:solidFill>
                  <a:schemeClr val="tx2"/>
                </a:solidFill>
              </a:rPr>
              <a:t>C</a:t>
            </a:r>
            <a:r>
              <a:rPr lang="de-DE" sz="1000" dirty="0" smtClean="0">
                <a:solidFill>
                  <a:schemeClr val="tx2"/>
                </a:solidFill>
              </a:rPr>
              <a:t>)__/6    </a:t>
            </a:r>
            <a:r>
              <a:rPr lang="de-DE" sz="1000" dirty="0" smtClean="0">
                <a:solidFill>
                  <a:schemeClr val="tx2"/>
                </a:solidFill>
              </a:rPr>
              <a:t>D)__/6   E</a:t>
            </a:r>
            <a:r>
              <a:rPr lang="de-DE" sz="1000" dirty="0" smtClean="0">
                <a:solidFill>
                  <a:schemeClr val="tx2"/>
                </a:solidFill>
              </a:rPr>
              <a:t>)__/</a:t>
            </a:r>
            <a:r>
              <a:rPr lang="de-DE" sz="1000" dirty="0" smtClean="0">
                <a:solidFill>
                  <a:schemeClr val="tx2"/>
                </a:solidFill>
              </a:rPr>
              <a:t>6</a:t>
            </a:r>
            <a:r>
              <a:rPr lang="de-DE" sz="1000" dirty="0">
                <a:solidFill>
                  <a:schemeClr val="tx2"/>
                </a:solidFill>
              </a:rPr>
              <a:t> </a:t>
            </a:r>
            <a:r>
              <a:rPr lang="de-DE" sz="1000" dirty="0" smtClean="0">
                <a:solidFill>
                  <a:schemeClr val="tx2"/>
                </a:solidFill>
              </a:rPr>
              <a:t>  F)__/6 </a:t>
            </a:r>
            <a:r>
              <a:rPr lang="de-DE" sz="1000" dirty="0">
                <a:solidFill>
                  <a:schemeClr val="tx2"/>
                </a:solidFill>
              </a:rPr>
              <a:t> </a:t>
            </a:r>
            <a:r>
              <a:rPr lang="de-DE" sz="1000" dirty="0" smtClean="0">
                <a:solidFill>
                  <a:schemeClr val="tx2"/>
                </a:solidFill>
              </a:rPr>
              <a:t>  G)__/</a:t>
            </a:r>
            <a:r>
              <a:rPr lang="de-DE" sz="1000" dirty="0">
                <a:solidFill>
                  <a:schemeClr val="tx2"/>
                </a:solidFill>
              </a:rPr>
              <a:t>6</a:t>
            </a:r>
            <a:r>
              <a:rPr lang="de-DE" sz="1000" dirty="0">
                <a:solidFill>
                  <a:schemeClr val="tx2"/>
                </a:solidFill>
              </a:rPr>
              <a:t>	</a:t>
            </a:r>
            <a:r>
              <a:rPr lang="de-DE" sz="1000" dirty="0" smtClean="0">
                <a:solidFill>
                  <a:schemeClr val="tx2"/>
                </a:solidFill>
              </a:rPr>
              <a:t>	__/42 </a:t>
            </a:r>
            <a:r>
              <a:rPr lang="de-DE" sz="1000" dirty="0">
                <a:solidFill>
                  <a:schemeClr val="tx2"/>
                </a:solidFill>
              </a:rPr>
              <a:t>Punkte</a:t>
            </a:r>
          </a:p>
        </p:txBody>
      </p:sp>
      <p:sp>
        <p:nvSpPr>
          <p:cNvPr id="1032" name="Text Box 21"/>
          <p:cNvSpPr txBox="1">
            <a:spLocks noChangeArrowheads="1"/>
          </p:cNvSpPr>
          <p:nvPr/>
        </p:nvSpPr>
        <p:spPr bwMode="auto">
          <a:xfrm>
            <a:off x="381000" y="3065463"/>
            <a:ext cx="6019800" cy="1717393"/>
          </a:xfrm>
          <a:prstGeom prst="rect">
            <a:avLst/>
          </a:prstGeom>
          <a:noFill/>
          <a:ln w="25400">
            <a:noFill/>
            <a:miter lim="800000"/>
            <a:headEnd/>
            <a:tailEnd/>
          </a:ln>
        </p:spPr>
        <p:txBody>
          <a:bodyPr>
            <a:spAutoFit/>
          </a:bodyPr>
          <a:lstStyle/>
          <a:p>
            <a:pPr defTabSz="762000" eaLnBrk="0" hangingPunct="0">
              <a:buNone/>
            </a:pPr>
            <a:r>
              <a:rPr lang="de-DE" altLang="de-DE" sz="1200" dirty="0"/>
              <a:t>Zahnarzt Dr. Schmerz hat sich verbohrt und seinem Patienten versehentlich ein Loch in der Zunge gemacht. Nun redet der Patient nur noch </a:t>
            </a:r>
            <a:r>
              <a:rPr lang="de-DE" altLang="de-DE" sz="1200" dirty="0" smtClean="0"/>
              <a:t>undeutlich in seltsamen Fachbegriffen die </a:t>
            </a:r>
            <a:r>
              <a:rPr lang="de-DE" altLang="de-DE" sz="1200" dirty="0"/>
              <a:t>nach Themen aus </a:t>
            </a:r>
            <a:r>
              <a:rPr lang="de-DE" altLang="de-DE" sz="1200" dirty="0" smtClean="0"/>
              <a:t>„Network Security“ </a:t>
            </a:r>
            <a:r>
              <a:rPr lang="de-DE" altLang="de-DE" sz="1200" dirty="0"/>
              <a:t>klingen. Können Sie </a:t>
            </a:r>
            <a:r>
              <a:rPr lang="de-DE" altLang="de-DE" sz="1200" dirty="0" smtClean="0"/>
              <a:t>diese  jeweils </a:t>
            </a:r>
            <a:r>
              <a:rPr lang="de-DE" altLang="de-DE" sz="1200" dirty="0"/>
              <a:t>kurz erklären</a:t>
            </a:r>
            <a:r>
              <a:rPr lang="de-DE" altLang="de-DE" sz="1200" dirty="0" smtClean="0"/>
              <a:t>?</a:t>
            </a:r>
            <a:endParaRPr lang="de-DE" sz="1200" dirty="0" smtClean="0"/>
          </a:p>
          <a:p>
            <a:pPr defTabSz="762000" eaLnBrk="0" hangingPunct="0">
              <a:buNone/>
            </a:pPr>
            <a:r>
              <a:rPr lang="de-DE" sz="1200" dirty="0" smtClean="0"/>
              <a:t> </a:t>
            </a:r>
          </a:p>
          <a:p>
            <a:pPr defTabSz="762000" eaLnBrk="0" hangingPunct="0">
              <a:buNone/>
            </a:pPr>
            <a:r>
              <a:rPr lang="de-DE" sz="1200" dirty="0" smtClean="0"/>
              <a:t>DDOS, Schutzziele, </a:t>
            </a:r>
            <a:r>
              <a:rPr lang="de-DE" sz="1200" dirty="0" err="1" smtClean="0"/>
              <a:t>Honeypot</a:t>
            </a:r>
            <a:r>
              <a:rPr lang="de-DE" sz="1200" dirty="0" smtClean="0"/>
              <a:t>, ASLR, Zurechenbarkeit, Statische Redundanz, </a:t>
            </a:r>
            <a:endParaRPr lang="de-DE" sz="1200" dirty="0" smtClean="0"/>
          </a:p>
          <a:p>
            <a:pPr defTabSz="762000" eaLnBrk="0" hangingPunct="0">
              <a:buNone/>
            </a:pPr>
            <a:r>
              <a:rPr lang="de-DE" sz="1200" dirty="0" smtClean="0"/>
              <a:t>NOP </a:t>
            </a:r>
            <a:r>
              <a:rPr lang="de-DE" sz="1200" dirty="0" smtClean="0"/>
              <a:t>Rutsche, Bootvirus, Cross Site Scripting, Verfügbarkeit</a:t>
            </a:r>
          </a:p>
          <a:p>
            <a:pPr defTabSz="762000">
              <a:buFontTx/>
              <a:buNone/>
            </a:pPr>
            <a:r>
              <a:rPr lang="de-DE" sz="1200" dirty="0" smtClean="0"/>
              <a:t> </a:t>
            </a:r>
            <a:endParaRPr lang="en-US" sz="1200" dirty="0" smtClean="0"/>
          </a:p>
        </p:txBody>
      </p:sp>
      <p:sp>
        <p:nvSpPr>
          <p:cNvPr id="1033" name="Text Box 22"/>
          <p:cNvSpPr txBox="1">
            <a:spLocks noChangeArrowheads="1"/>
          </p:cNvSpPr>
          <p:nvPr/>
        </p:nvSpPr>
        <p:spPr bwMode="auto">
          <a:xfrm>
            <a:off x="404664" y="5322852"/>
            <a:ext cx="6096000" cy="3379387"/>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Die </a:t>
            </a:r>
            <a:r>
              <a:rPr lang="de-DE" sz="1200" dirty="0" smtClean="0"/>
              <a:t>Praxis von Dr. Schmerz </a:t>
            </a:r>
            <a:r>
              <a:rPr lang="de-DE" sz="1200" dirty="0"/>
              <a:t>hat eine redundant ausgelegte </a:t>
            </a:r>
            <a:r>
              <a:rPr lang="de-DE" sz="1200" dirty="0" smtClean="0"/>
              <a:t>Zahnarztstuhl-Stromversorgung</a:t>
            </a:r>
            <a:r>
              <a:rPr lang="de-DE" sz="1200" dirty="0"/>
              <a:t>. Der Generator der </a:t>
            </a:r>
            <a:r>
              <a:rPr lang="de-DE" sz="1200" dirty="0" smtClean="0"/>
              <a:t>unterbrechungsfreien </a:t>
            </a:r>
            <a:r>
              <a:rPr lang="de-DE" sz="1200" dirty="0"/>
              <a:t>Stromversorgung hat eine Verfügbarkeit von 40% und springt an, wenn der Anschluss zum Energieversorgungsunternehmen ausfällt, die Sicherungen direkt </a:t>
            </a:r>
            <a:r>
              <a:rPr lang="de-DE" sz="1200" dirty="0" smtClean="0"/>
              <a:t>am Motor des Stuhles von </a:t>
            </a:r>
            <a:r>
              <a:rPr lang="de-DE" sz="1200" dirty="0"/>
              <a:t>80%, der Stromanschluss vom Energieversorger eine Verfügbarkeit von 60%. Wie hoch ist die Verfügbarkeit </a:t>
            </a:r>
            <a:r>
              <a:rPr lang="de-DE" sz="1200" dirty="0" smtClean="0"/>
              <a:t>des Zahnarztstuhles? </a:t>
            </a:r>
            <a:endParaRPr lang="de-DE" sz="1200" dirty="0"/>
          </a:p>
          <a:p>
            <a:pPr marL="457200" indent="-457200" defTabSz="762000">
              <a:buFontTx/>
              <a:buAutoNum type="alphaUcParenR"/>
            </a:pPr>
            <a:r>
              <a:rPr lang="de-DE" sz="1200" dirty="0"/>
              <a:t>Welche Komponente würden Sie bevorzugt austauschen um die Gesamtverfügbarkeit des Systems möglichst stark zu erhöhen, und warum</a:t>
            </a:r>
            <a:r>
              <a:rPr lang="de-DE" sz="1200" dirty="0" smtClean="0"/>
              <a:t>?</a:t>
            </a:r>
          </a:p>
          <a:p>
            <a:pPr marL="457200" indent="-457200" defTabSz="762000">
              <a:buFontTx/>
              <a:buAutoNum type="alphaUcParenR"/>
            </a:pPr>
            <a:r>
              <a:rPr lang="de-DE" sz="1200" dirty="0" smtClean="0"/>
              <a:t>In Zahnarztpraxen spielen </a:t>
            </a:r>
            <a:r>
              <a:rPr lang="de-DE" sz="1200" dirty="0" err="1" smtClean="0"/>
              <a:t>Safety</a:t>
            </a:r>
            <a:r>
              <a:rPr lang="de-DE" sz="1200" dirty="0" smtClean="0"/>
              <a:t> und Security im </a:t>
            </a:r>
            <a:r>
              <a:rPr lang="de-DE" sz="1200" dirty="0" smtClean="0"/>
              <a:t>IT-Netzwerk </a:t>
            </a:r>
            <a:r>
              <a:rPr lang="de-DE" sz="1200" dirty="0" smtClean="0"/>
              <a:t>eine </a:t>
            </a:r>
            <a:r>
              <a:rPr lang="de-DE" sz="1200" dirty="0" smtClean="0"/>
              <a:t>bedeutende Rolle</a:t>
            </a:r>
            <a:r>
              <a:rPr lang="de-DE" sz="1200" dirty="0" smtClean="0"/>
              <a:t>. Erläutern Sie die Unterschiede der beiden Themen und warum beide auch für Zahnarztpraxen wichtig sind.</a:t>
            </a:r>
          </a:p>
          <a:p>
            <a:pPr marL="457200" indent="-457200" defTabSz="762000">
              <a:buFontTx/>
              <a:buAutoNum type="alphaUcParenR"/>
            </a:pPr>
            <a:r>
              <a:rPr lang="de-DE" sz="1200" dirty="0" smtClean="0"/>
              <a:t>Nennen Sie </a:t>
            </a:r>
            <a:r>
              <a:rPr lang="de-DE" sz="1200" dirty="0" smtClean="0"/>
              <a:t>jeweils drei Beispiele </a:t>
            </a:r>
            <a:r>
              <a:rPr lang="de-DE" sz="1200" dirty="0" smtClean="0"/>
              <a:t>für Maßnahmen, die die Security bzw. </a:t>
            </a:r>
            <a:r>
              <a:rPr lang="de-DE" sz="1200" dirty="0" err="1" smtClean="0"/>
              <a:t>Safety</a:t>
            </a:r>
            <a:r>
              <a:rPr lang="de-DE" sz="1200" dirty="0" smtClean="0"/>
              <a:t> in einer Zahnarztpraxis zu erhöhen helfen.</a:t>
            </a:r>
          </a:p>
          <a:p>
            <a:pPr marL="457200" indent="-457200" defTabSz="762000">
              <a:buFontTx/>
              <a:buAutoNum type="alphaUcParenR"/>
            </a:pPr>
            <a:r>
              <a:rPr lang="de-DE" sz="1200" dirty="0" smtClean="0"/>
              <a:t>Skizzieren Sie anhand von der Steuerung eines Zahnarztstuhles in einer Praxis, wie symmetrische und asymmetrische Redundanz bzw. statische und dynamische Redundanz aussehen können. Welche Art der Redundanz halten Sie für ideal bei der Steuerung von </a:t>
            </a:r>
            <a:r>
              <a:rPr lang="de-DE" sz="1200" dirty="0" smtClean="0"/>
              <a:t>Zahnarztstühlen? Begründen Sie Ihre Wahl!</a:t>
            </a:r>
            <a:endParaRPr lang="de-DE" sz="1200" dirty="0" smtClean="0"/>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2289701"/>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dirty="0" smtClean="0">
                <a:solidFill>
                  <a:schemeClr val="tx2"/>
                </a:solidFill>
              </a:rPr>
              <a:t>)__/8  B</a:t>
            </a:r>
            <a:r>
              <a:rPr lang="de-DE" sz="1000" dirty="0" smtClean="0">
                <a:solidFill>
                  <a:schemeClr val="tx2"/>
                </a:solidFill>
              </a:rPr>
              <a:t>)__/8  </a:t>
            </a:r>
            <a:r>
              <a:rPr lang="de-DE" sz="1000" dirty="0" smtClean="0">
                <a:solidFill>
                  <a:schemeClr val="tx2"/>
                </a:solidFill>
              </a:rPr>
              <a:t>C</a:t>
            </a:r>
            <a:r>
              <a:rPr lang="de-DE" sz="1000" dirty="0" smtClean="0">
                <a:solidFill>
                  <a:schemeClr val="tx2"/>
                </a:solidFill>
              </a:rPr>
              <a:t>)__/7  </a:t>
            </a:r>
            <a:r>
              <a:rPr lang="de-DE" sz="1000" dirty="0" smtClean="0">
                <a:solidFill>
                  <a:schemeClr val="tx2"/>
                </a:solidFill>
              </a:rPr>
              <a:t>D)__/10  E</a:t>
            </a:r>
            <a:r>
              <a:rPr lang="de-DE" sz="1000" dirty="0" smtClean="0">
                <a:solidFill>
                  <a:schemeClr val="tx2"/>
                </a:solidFill>
              </a:rPr>
              <a:t>)__/</a:t>
            </a:r>
            <a:r>
              <a:rPr lang="de-DE" sz="1000" dirty="0">
                <a:solidFill>
                  <a:schemeClr val="tx2"/>
                </a:solidFill>
              </a:rPr>
              <a:t>8</a:t>
            </a:r>
            <a:r>
              <a:rPr lang="de-DE" sz="1000" dirty="0" smtClean="0">
                <a:solidFill>
                  <a:schemeClr val="tx2"/>
                </a:solidFill>
              </a:rPr>
              <a:t> </a:t>
            </a:r>
            <a:r>
              <a:rPr lang="de-DE" sz="1000" dirty="0" smtClean="0">
                <a:solidFill>
                  <a:schemeClr val="tx2"/>
                </a:solidFill>
              </a:rPr>
              <a:t>F</a:t>
            </a:r>
            <a:r>
              <a:rPr lang="de-DE" sz="1000" dirty="0" smtClean="0">
                <a:solidFill>
                  <a:schemeClr val="tx2"/>
                </a:solidFill>
              </a:rPr>
              <a:t>)__/7  </a:t>
            </a:r>
            <a:r>
              <a:rPr lang="de-DE" sz="1000" dirty="0">
                <a:solidFill>
                  <a:schemeClr val="tx2"/>
                </a:solidFill>
              </a:rPr>
              <a:t>	</a:t>
            </a:r>
            <a:r>
              <a:rPr lang="de-DE" sz="1000" dirty="0" smtClean="0">
                <a:solidFill>
                  <a:schemeClr val="tx2"/>
                </a:solidFill>
              </a:rPr>
              <a:t>	</a:t>
            </a:r>
            <a:r>
              <a:rPr lang="de-DE" sz="1000" dirty="0" smtClean="0">
                <a:solidFill>
                  <a:schemeClr val="tx2"/>
                </a:solidFill>
              </a:rPr>
              <a:t>	</a:t>
            </a:r>
            <a:r>
              <a:rPr lang="de-DE" sz="1000" dirty="0" smtClean="0">
                <a:solidFill>
                  <a:schemeClr val="tx2"/>
                </a:solidFill>
              </a:rPr>
              <a:t>__/</a:t>
            </a:r>
            <a:r>
              <a:rPr lang="de-DE" sz="1000" dirty="0">
                <a:solidFill>
                  <a:schemeClr val="tx2"/>
                </a:solidFill>
              </a:rPr>
              <a:t>4</a:t>
            </a:r>
            <a:r>
              <a:rPr lang="de-DE" sz="1000" dirty="0" smtClean="0">
                <a:solidFill>
                  <a:schemeClr val="tx2"/>
                </a:solidFill>
              </a:rPr>
              <a:t>8</a:t>
            </a:r>
            <a:r>
              <a:rPr lang="de-DE" sz="1000" dirty="0" smtClean="0">
                <a:solidFill>
                  <a:schemeClr val="tx2"/>
                </a:solidFill>
              </a:rPr>
              <a:t> </a:t>
            </a:r>
            <a:r>
              <a:rPr lang="de-DE" sz="1000" dirty="0">
                <a:solidFill>
                  <a:schemeClr val="tx2"/>
                </a:solidFill>
              </a:rPr>
              <a:t>Punkte</a:t>
            </a:r>
          </a:p>
        </p:txBody>
      </p:sp>
      <p:sp>
        <p:nvSpPr>
          <p:cNvPr id="5" name="Text Box 22"/>
          <p:cNvSpPr txBox="1">
            <a:spLocks noChangeArrowheads="1"/>
          </p:cNvSpPr>
          <p:nvPr/>
        </p:nvSpPr>
        <p:spPr bwMode="auto">
          <a:xfrm>
            <a:off x="332656" y="3049251"/>
            <a:ext cx="6096000" cy="5558445"/>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Der Begriff „Firewall“ ist nicht sonderlich genau definiert. Welche Komponenten oder Funktionseinheiten könnten in einem „Firewall“ vorkommen? Beschreiben Sie die Funktion jeweils kurz!</a:t>
            </a:r>
          </a:p>
          <a:p>
            <a:pPr marL="457200" indent="-457200" defTabSz="762000">
              <a:buFontTx/>
              <a:buAutoNum type="alphaUcParenR"/>
            </a:pPr>
            <a:r>
              <a:rPr lang="de-DE" sz="1200" dirty="0" smtClean="0"/>
              <a:t>Bitte helfen Sie Herrn Dr. Schmerz, sein Praxisnetz </a:t>
            </a:r>
            <a:r>
              <a:rPr lang="de-DE" sz="1200" dirty="0" smtClean="0"/>
              <a:t>abzusichern - </a:t>
            </a:r>
            <a:r>
              <a:rPr lang="de-DE" sz="1200" dirty="0" smtClean="0"/>
              <a:t>schließlich gibt es hier Patientendaten, Mitarbeiterdaten und Abrechnungsdaten, die getrennt voneinander gehalten werden </a:t>
            </a:r>
            <a:r>
              <a:rPr lang="de-DE" sz="1200" dirty="0" smtClean="0"/>
              <a:t>sollen - </a:t>
            </a:r>
            <a:r>
              <a:rPr lang="de-DE" sz="1200" dirty="0" smtClean="0"/>
              <a:t>indem Sie sich bei den im Aufgabenteil A) gefundenen Komponenten bedienen und sie sinnvoll kombinieren.</a:t>
            </a:r>
          </a:p>
          <a:p>
            <a:pPr marL="457200" indent="-457200" defTabSz="762000">
              <a:buFontTx/>
              <a:buAutoNum type="alphaUcParenR"/>
            </a:pPr>
            <a:r>
              <a:rPr lang="de-DE" sz="1200" dirty="0" smtClean="0"/>
              <a:t>Zahnarzt Dr. Schmerz ist nicht nur ein Profi im Umgang mit den Nerven seiner Patienten, sondern er möchte auch mit einem sinnvollen Satz an </a:t>
            </a:r>
            <a:r>
              <a:rPr lang="de-DE" sz="1200" dirty="0" err="1" smtClean="0"/>
              <a:t>Sicherheitspolicies</a:t>
            </a:r>
            <a:r>
              <a:rPr lang="de-DE" sz="1200" dirty="0" smtClean="0"/>
              <a:t> für seine Mitarbeiter nachweislich verlässlich arbeiten. Bitte unterstützen Sie ihn darin, indem Sie mindestens fünf derartige Regeln für seine Mitarbeiter zur Erhaltung der Netzwerksicherheit bei Dr. Schmerz‘ Praxis formulieren.</a:t>
            </a:r>
          </a:p>
          <a:p>
            <a:pPr marL="457200" indent="-457200" defTabSz="762000">
              <a:buFontTx/>
              <a:buAutoNum type="alphaUcParenR"/>
            </a:pPr>
            <a:r>
              <a:rPr lang="de-DE" sz="1200" dirty="0" smtClean="0"/>
              <a:t>Schreiben Sie in Pseudocode einen Wurm, der sich über eine </a:t>
            </a:r>
            <a:r>
              <a:rPr lang="de-DE" sz="1200" dirty="0" err="1" smtClean="0"/>
              <a:t>Bufferoverflow</a:t>
            </a:r>
            <a:r>
              <a:rPr lang="de-DE" sz="1200" dirty="0" smtClean="0"/>
              <a:t> Lücke im Webserver von Zahnarztpraxen verbreitet (Motivation </a:t>
            </a:r>
            <a:r>
              <a:rPr lang="de-DE" sz="1200" dirty="0" smtClean="0"/>
              <a:t>hierfür ist </a:t>
            </a:r>
            <a:r>
              <a:rPr lang="de-DE" sz="1200" dirty="0" smtClean="0"/>
              <a:t>Ihre Rache </a:t>
            </a:r>
            <a:r>
              <a:rPr lang="de-DE" sz="1200" dirty="0" smtClean="0"/>
              <a:t>an Zahnärzten </a:t>
            </a:r>
            <a:r>
              <a:rPr lang="de-DE" sz="1200" dirty="0" smtClean="0"/>
              <a:t>für die erlebten Schmerzen bei </a:t>
            </a:r>
            <a:r>
              <a:rPr lang="de-DE" sz="1200" dirty="0" smtClean="0"/>
              <a:t>den letzten Behandlungen) </a:t>
            </a:r>
            <a:endParaRPr lang="de-DE" sz="1200" dirty="0" smtClean="0"/>
          </a:p>
          <a:p>
            <a:pPr marL="457200" indent="-457200" defTabSz="762000">
              <a:buFontTx/>
              <a:buAutoNum type="alphaUcParenR"/>
            </a:pPr>
            <a:r>
              <a:rPr lang="de-DE" sz="1200" dirty="0" smtClean="0"/>
              <a:t>Zahnarzt Dr. Schmerz ist es ein Anliegen, stets eine große Menge an Patientennachschub zu gewinnen. Daher versendet er gerne Massenmailings an seine Patienten, in denen er sie auffordert auch Ihre Freunde, </a:t>
            </a:r>
            <a:r>
              <a:rPr lang="de-DE" sz="1200" dirty="0" smtClean="0"/>
              <a:t>Verwandten </a:t>
            </a:r>
            <a:r>
              <a:rPr lang="de-DE" sz="1200" dirty="0" smtClean="0"/>
              <a:t>und Bekannten zu ihm in Behandlung zu schicken. Bitte erklären Sie</a:t>
            </a:r>
          </a:p>
          <a:p>
            <a:pPr marL="914400" lvl="1" indent="-457200" defTabSz="762000"/>
            <a:r>
              <a:rPr lang="de-DE" sz="1200" dirty="0" smtClean="0"/>
              <a:t>Was in </a:t>
            </a:r>
            <a:r>
              <a:rPr lang="de-DE" sz="1200" dirty="0" smtClean="0"/>
              <a:t>seiner </a:t>
            </a:r>
            <a:r>
              <a:rPr lang="de-DE" sz="1200" dirty="0" smtClean="0"/>
              <a:t>Mailserver-</a:t>
            </a:r>
            <a:r>
              <a:rPr lang="de-DE" sz="1200" dirty="0" err="1" smtClean="0"/>
              <a:t>Versendeinfrastruktur</a:t>
            </a:r>
            <a:r>
              <a:rPr lang="de-DE" sz="1200" dirty="0" smtClean="0"/>
              <a:t> zu berücksichtigen ist, um Massenmailings erfolgreich verarbeiten zu können</a:t>
            </a:r>
          </a:p>
          <a:p>
            <a:pPr marL="914400" lvl="1" indent="-457200" defTabSz="762000"/>
            <a:r>
              <a:rPr lang="de-DE" sz="1200" dirty="0" smtClean="0"/>
              <a:t>Was beim Inhalt und Design der Massenmailings hilfreich für Dr. Schmerz sein kann, </a:t>
            </a:r>
            <a:r>
              <a:rPr lang="de-DE" sz="1200" dirty="0" smtClean="0"/>
              <a:t>um </a:t>
            </a:r>
            <a:r>
              <a:rPr lang="de-DE" sz="1200" dirty="0" smtClean="0"/>
              <a:t>nicht so häufig an Spamfiltern zu scheitern</a:t>
            </a:r>
          </a:p>
          <a:p>
            <a:pPr marL="457200" indent="-457200" defTabSz="762000">
              <a:buFontTx/>
              <a:buAutoNum type="alphaUcParenR"/>
            </a:pPr>
            <a:r>
              <a:rPr lang="de-DE" sz="1200" dirty="0" smtClean="0"/>
              <a:t>Schreiben </a:t>
            </a:r>
            <a:r>
              <a:rPr lang="de-DE" sz="1200" dirty="0" smtClean="0"/>
              <a:t>Sie in Pseudocode eine Penetration </a:t>
            </a:r>
            <a:r>
              <a:rPr lang="de-DE" sz="1200" dirty="0" err="1" smtClean="0"/>
              <a:t>Testing</a:t>
            </a:r>
            <a:r>
              <a:rPr lang="de-DE" sz="1200" dirty="0" smtClean="0"/>
              <a:t> Suite (hierbei </a:t>
            </a:r>
            <a:r>
              <a:rPr lang="de-DE" sz="1200" dirty="0" smtClean="0"/>
              <a:t>kann die Existenz von </a:t>
            </a:r>
            <a:r>
              <a:rPr lang="de-DE" sz="1200" dirty="0" err="1" smtClean="0"/>
              <a:t>Exploits</a:t>
            </a:r>
            <a:r>
              <a:rPr lang="de-DE" sz="1200" dirty="0" smtClean="0"/>
              <a:t> angenommen werden, es geht um die Funktion der Suite, nicht um den einzelnen </a:t>
            </a:r>
            <a:r>
              <a:rPr lang="de-DE" sz="1200" dirty="0" err="1" smtClean="0"/>
              <a:t>Buffer</a:t>
            </a:r>
            <a:r>
              <a:rPr lang="de-DE" sz="1200" dirty="0" smtClean="0"/>
              <a:t> Overflow o.ä.!)</a:t>
            </a:r>
            <a:endParaRPr lang="de-DE" sz="1200" dirty="0" smtClean="0"/>
          </a:p>
          <a:p>
            <a:pPr marL="457200" indent="-457200" defTabSz="762000">
              <a:buFontTx/>
              <a:buAutoNum type="alphaUcParenR"/>
            </a:pPr>
            <a:endParaRPr lang="de-DE" sz="1200" dirty="0" smtClean="0"/>
          </a:p>
        </p:txBody>
      </p:sp>
      <p:sp>
        <p:nvSpPr>
          <p:cNvPr id="7" name="Text Box 22"/>
          <p:cNvSpPr txBox="1">
            <a:spLocks noChangeArrowheads="1"/>
          </p:cNvSpPr>
          <p:nvPr/>
        </p:nvSpPr>
        <p:spPr bwMode="auto">
          <a:xfrm>
            <a:off x="332656" y="467544"/>
            <a:ext cx="6096000" cy="1421928"/>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6"/>
            </a:pPr>
            <a:r>
              <a:rPr lang="de-DE" sz="1200" dirty="0"/>
              <a:t>Für die Server zur Patientendatenhaltung möchte Dr. Schmerz ein Redundanzkonzept mit Hot Standby implementiert haben. Beraten Sie ihn hinsichtlich der verschiedenen Ebenen auf denen die Umschaltung zwischen den Serversystemen erfolgen kann und stellen Sie die Vor- und Nachteile der </a:t>
            </a:r>
            <a:r>
              <a:rPr lang="de-DE" sz="1200" dirty="0" smtClean="0"/>
              <a:t>Lösungen</a:t>
            </a:r>
            <a:r>
              <a:rPr lang="de-DE" sz="1200" dirty="0" smtClean="0"/>
              <a:t> </a:t>
            </a:r>
            <a:r>
              <a:rPr lang="de-DE" sz="1200" dirty="0"/>
              <a:t>gegenüber!</a:t>
            </a:r>
          </a:p>
          <a:p>
            <a:pPr marL="457200" indent="-457200" defTabSz="762000">
              <a:buFont typeface="Wingdings" panose="05000000000000000000" pitchFamily="2" charset="2"/>
              <a:buAutoNum type="alphaUcParenR" startAt="6"/>
            </a:pPr>
            <a:r>
              <a:rPr lang="de-DE" sz="1200" dirty="0"/>
              <a:t>Wie wird der Zustand der Patientendatenbank in </a:t>
            </a:r>
            <a:r>
              <a:rPr lang="de-DE" sz="1200" dirty="0" smtClean="0"/>
              <a:t>Ihrem </a:t>
            </a:r>
            <a:r>
              <a:rPr lang="de-DE" sz="1200" dirty="0"/>
              <a:t>Modell in F) zwischen dem aktiven und dem passiven System synchronisiert</a:t>
            </a:r>
            <a:r>
              <a:rPr lang="de-DE" sz="1200" dirty="0" smtClean="0"/>
              <a:t>?</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670</Words>
  <Application>Microsoft Office PowerPoint</Application>
  <PresentationFormat>Bildschirmpräsentation (4:3)</PresentationFormat>
  <Paragraphs>30</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an_2</vt:lpstr>
      <vt:lpstr>Network Security  Klausur an der Hochschule Karlsruhe - Technik und Wirtschaft Wintersemester 2013/14, Dienstag, 28.01.2014, 11:00 Uhr</vt:lpstr>
      <vt:lpstr>PowerPoint-Präsentation</vt:lpstr>
    </vt:vector>
  </TitlesOfParts>
  <Company>HiLAN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gio</cp:lastModifiedBy>
  <cp:revision>556</cp:revision>
  <cp:lastPrinted>1999-04-01T10:27:55Z</cp:lastPrinted>
  <dcterms:created xsi:type="dcterms:W3CDTF">1999-06-08T13:15:35Z</dcterms:created>
  <dcterms:modified xsi:type="dcterms:W3CDTF">2014-01-26T18:21:00Z</dcterms:modified>
</cp:coreProperties>
</file>