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4" r:id="rId1"/>
  </p:sldMasterIdLst>
  <p:notesMasterIdLst>
    <p:notesMasterId r:id="rId5"/>
  </p:notesMasterIdLst>
  <p:handoutMasterIdLst>
    <p:handoutMasterId r:id="rId6"/>
  </p:handoutMasterIdLst>
  <p:sldIdLst>
    <p:sldId id="256" r:id="rId2"/>
    <p:sldId id="257" r:id="rId3"/>
    <p:sldId id="258" r:id="rId4"/>
  </p:sldIdLst>
  <p:sldSz cx="6858000" cy="9144000" type="screen4x3"/>
  <p:notesSz cx="6797675" cy="9874250"/>
  <p:defaultTextStyle>
    <a:defPPr>
      <a:defRPr lang="en-US"/>
    </a:defPPr>
    <a:lvl1pPr algn="l" rtl="0" fontAlgn="base">
      <a:spcBef>
        <a:spcPct val="20000"/>
      </a:spcBef>
      <a:spcAft>
        <a:spcPct val="0"/>
      </a:spcAft>
      <a:buChar char="•"/>
      <a:defRPr kern="1200">
        <a:solidFill>
          <a:schemeClr val="tx1"/>
        </a:solidFill>
        <a:latin typeface="Arial" charset="0"/>
        <a:ea typeface="+mn-ea"/>
        <a:cs typeface="+mn-cs"/>
      </a:defRPr>
    </a:lvl1pPr>
    <a:lvl2pPr marL="457200" algn="l" rtl="0" fontAlgn="base">
      <a:spcBef>
        <a:spcPct val="20000"/>
      </a:spcBef>
      <a:spcAft>
        <a:spcPct val="0"/>
      </a:spcAft>
      <a:buChar char="•"/>
      <a:defRPr kern="1200">
        <a:solidFill>
          <a:schemeClr val="tx1"/>
        </a:solidFill>
        <a:latin typeface="Arial" charset="0"/>
        <a:ea typeface="+mn-ea"/>
        <a:cs typeface="+mn-cs"/>
      </a:defRPr>
    </a:lvl2pPr>
    <a:lvl3pPr marL="914400" algn="l" rtl="0" fontAlgn="base">
      <a:spcBef>
        <a:spcPct val="20000"/>
      </a:spcBef>
      <a:spcAft>
        <a:spcPct val="0"/>
      </a:spcAft>
      <a:buChar char="•"/>
      <a:defRPr kern="1200">
        <a:solidFill>
          <a:schemeClr val="tx1"/>
        </a:solidFill>
        <a:latin typeface="Arial" charset="0"/>
        <a:ea typeface="+mn-ea"/>
        <a:cs typeface="+mn-cs"/>
      </a:defRPr>
    </a:lvl3pPr>
    <a:lvl4pPr marL="1371600" algn="l" rtl="0" fontAlgn="base">
      <a:spcBef>
        <a:spcPct val="20000"/>
      </a:spcBef>
      <a:spcAft>
        <a:spcPct val="0"/>
      </a:spcAft>
      <a:buChar char="•"/>
      <a:defRPr kern="1200">
        <a:solidFill>
          <a:schemeClr val="tx1"/>
        </a:solidFill>
        <a:latin typeface="Arial" charset="0"/>
        <a:ea typeface="+mn-ea"/>
        <a:cs typeface="+mn-cs"/>
      </a:defRPr>
    </a:lvl4pPr>
    <a:lvl5pPr marL="1828800" algn="l" rtl="0" fontAlgn="base">
      <a:spcBef>
        <a:spcPct val="2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o" initials="g"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996633"/>
    <a:srgbClr val="99FF99"/>
    <a:srgbClr val="FFFFCC"/>
    <a:srgbClr val="4D4D4D"/>
    <a:srgbClr val="1C1C1C"/>
    <a:srgbClr val="777777"/>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8616" autoAdjust="0"/>
    <p:restoredTop sz="86364" autoAdjust="0"/>
  </p:normalViewPr>
  <p:slideViewPr>
    <p:cSldViewPr>
      <p:cViewPr>
        <p:scale>
          <a:sx n="160" d="100"/>
          <a:sy n="160" d="100"/>
        </p:scale>
        <p:origin x="-58" y="-5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64" y="-77"/>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7698"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699" name="Rectangle 3"/>
          <p:cNvSpPr>
            <a:spLocks noGrp="1" noChangeArrowheads="1"/>
          </p:cNvSpPr>
          <p:nvPr>
            <p:ph type="dt" sz="quarter" idx="1"/>
          </p:nvPr>
        </p:nvSpPr>
        <p:spPr bwMode="auto">
          <a:xfrm>
            <a:off x="3851275"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buFontTx/>
              <a:buChar char="–"/>
              <a:defRPr sz="1200" smtClean="0">
                <a:latin typeface="Helvetica" pitchFamily="34" charset="0"/>
              </a:defRPr>
            </a:lvl1pPr>
          </a:lstStyle>
          <a:p>
            <a:pPr>
              <a:defRPr/>
            </a:pPr>
            <a:endParaRPr lang="de-DE"/>
          </a:p>
        </p:txBody>
      </p:sp>
      <p:sp>
        <p:nvSpPr>
          <p:cNvPr id="157700" name="Rectangle 4"/>
          <p:cNvSpPr>
            <a:spLocks noGrp="1" noChangeArrowheads="1"/>
          </p:cNvSpPr>
          <p:nvPr>
            <p:ph type="ftr" sz="quarter" idx="2"/>
          </p:nvPr>
        </p:nvSpPr>
        <p:spPr bwMode="auto">
          <a:xfrm>
            <a:off x="0"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buFontTx/>
              <a:buChar char="–"/>
              <a:defRPr sz="1200" smtClean="0">
                <a:latin typeface="Helvetica" pitchFamily="34" charset="0"/>
              </a:defRPr>
            </a:lvl1pPr>
          </a:lstStyle>
          <a:p>
            <a:pPr>
              <a:defRPr/>
            </a:pPr>
            <a:endParaRPr lang="de-DE"/>
          </a:p>
        </p:txBody>
      </p:sp>
      <p:sp>
        <p:nvSpPr>
          <p:cNvPr id="157701" name="Rectangle 5"/>
          <p:cNvSpPr>
            <a:spLocks noGrp="1" noChangeArrowheads="1"/>
          </p:cNvSpPr>
          <p:nvPr>
            <p:ph type="sldNum" sz="quarter" idx="3"/>
          </p:nvPr>
        </p:nvSpPr>
        <p:spPr bwMode="auto">
          <a:xfrm>
            <a:off x="3851275"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buFontTx/>
              <a:buChar char="–"/>
              <a:defRPr sz="1200" smtClean="0">
                <a:latin typeface="Helvetica" pitchFamily="34" charset="0"/>
              </a:defRPr>
            </a:lvl1pPr>
          </a:lstStyle>
          <a:p>
            <a:pPr>
              <a:defRPr/>
            </a:pPr>
            <a:fld id="{D4AA66E4-3E7F-444A-9664-2E55CBB8AA2C}" type="slidenum">
              <a:rPr lang="de-DE"/>
              <a:pPr>
                <a:defRPr/>
              </a:pPr>
              <a:t>‹Nr.›</a:t>
            </a:fld>
            <a:endParaRPr lang="de-DE"/>
          </a:p>
        </p:txBody>
      </p:sp>
    </p:spTree>
    <p:extLst>
      <p:ext uri="{BB962C8B-B14F-4D97-AF65-F5344CB8AC3E}">
        <p14:creationId xmlns:p14="http://schemas.microsoft.com/office/powerpoint/2010/main" val="1054093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53655456"/>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038"/>
            <a:ext cx="5829300" cy="1960562"/>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72050" y="120650"/>
            <a:ext cx="1543050" cy="86423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42900" y="120650"/>
            <a:ext cx="4476750" cy="86423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5875338"/>
            <a:ext cx="5829300" cy="1816100"/>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429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505200" y="1676400"/>
            <a:ext cx="3009900" cy="708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66713"/>
            <a:ext cx="6172200" cy="1524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63538"/>
            <a:ext cx="2255838" cy="154940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613" y="6400800"/>
            <a:ext cx="4114800" cy="7556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1981200" y="120650"/>
            <a:ext cx="4533900" cy="1022350"/>
          </a:xfrm>
          <a:prstGeom prst="roundRect">
            <a:avLst/>
          </a:prstGeom>
          <a:ln>
            <a:headEnd/>
            <a:tailEnd/>
          </a:ln>
        </p:spPr>
        <p:style>
          <a:lnRef idx="1">
            <a:schemeClr val="accent3"/>
          </a:lnRef>
          <a:fillRef idx="2">
            <a:schemeClr val="accent3"/>
          </a:fillRef>
          <a:effectRef idx="1">
            <a:schemeClr val="accent3"/>
          </a:effectRef>
          <a:fontRef idx="none"/>
        </p:style>
        <p:txBody>
          <a:bodyPr vert="horz" wrap="square" lIns="91440" tIns="45720" rIns="91440" bIns="45720" numCol="1" anchor="ctr" anchorCtr="0" compatLnSpc="1">
            <a:prstTxWarp prst="textNoShape">
              <a:avLst/>
            </a:prstTxWarp>
          </a:bodyPr>
          <a:lstStyle/>
          <a:p>
            <a:pPr lvl="0"/>
            <a:r>
              <a:rPr lang="de-DE" dirty="0" smtClean="0"/>
              <a:t>Titelmasterformat durch Klicken bearbeiten</a:t>
            </a:r>
          </a:p>
        </p:txBody>
      </p:sp>
      <p:sp>
        <p:nvSpPr>
          <p:cNvPr id="2051" name="Rectangle 4"/>
          <p:cNvSpPr>
            <a:spLocks noGrp="1" noChangeArrowheads="1"/>
          </p:cNvSpPr>
          <p:nvPr>
            <p:ph type="body" idx="1"/>
          </p:nvPr>
        </p:nvSpPr>
        <p:spPr bwMode="auto">
          <a:xfrm>
            <a:off x="342900" y="1676400"/>
            <a:ext cx="6172200" cy="7086600"/>
          </a:xfrm>
          <a:prstGeom prst="rect">
            <a:avLst/>
          </a:prstGeom>
          <a:noFill/>
          <a:ln w="25400" algn="ctr">
            <a:solidFill>
              <a:srgbClr val="800080"/>
            </a:solid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 id="2147483655" r:id="rId11"/>
  </p:sldLayoutIdLst>
  <p:transition>
    <p:zoom/>
  </p:transition>
  <p:timing>
    <p:tnLst>
      <p:par>
        <p:cTn id="1" dur="indefinite" restart="never" nodeType="tmRoot"/>
      </p:par>
    </p:tnLst>
  </p:timing>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fontAlgn="base">
        <a:spcBef>
          <a:spcPct val="0"/>
        </a:spcBef>
        <a:spcAft>
          <a:spcPct val="0"/>
        </a:spcAft>
        <a:defRPr sz="3200">
          <a:solidFill>
            <a:schemeClr val="tx2"/>
          </a:solidFill>
          <a:latin typeface="Arial" charset="0"/>
        </a:defRPr>
      </a:lvl6pPr>
      <a:lvl7pPr marL="914400" algn="ctr" rtl="0" fontAlgn="base">
        <a:spcBef>
          <a:spcPct val="0"/>
        </a:spcBef>
        <a:spcAft>
          <a:spcPct val="0"/>
        </a:spcAft>
        <a:defRPr sz="3200">
          <a:solidFill>
            <a:schemeClr val="tx2"/>
          </a:solidFill>
          <a:latin typeface="Arial" charset="0"/>
        </a:defRPr>
      </a:lvl7pPr>
      <a:lvl8pPr marL="1371600" algn="ctr" rtl="0" fontAlgn="base">
        <a:spcBef>
          <a:spcPct val="0"/>
        </a:spcBef>
        <a:spcAft>
          <a:spcPct val="0"/>
        </a:spcAft>
        <a:defRPr sz="3200">
          <a:solidFill>
            <a:schemeClr val="tx2"/>
          </a:solidFill>
          <a:latin typeface="Arial" charset="0"/>
        </a:defRPr>
      </a:lvl8pPr>
      <a:lvl9pPr marL="1828800" algn="ctr" rtl="0" fontAlgn="base">
        <a:spcBef>
          <a:spcPct val="0"/>
        </a:spcBef>
        <a:spcAft>
          <a:spcPct val="0"/>
        </a:spcAft>
        <a:defRPr sz="3200">
          <a:solidFill>
            <a:schemeClr val="tx2"/>
          </a:solidFill>
          <a:latin typeface="Arial" charset="0"/>
        </a:defRPr>
      </a:lvl9pPr>
    </p:titleStyle>
    <p:bodyStyle>
      <a:lvl1pPr marL="609600" indent="-609600" algn="l" rtl="0" eaLnBrk="0" fontAlgn="base" hangingPunct="0">
        <a:spcBef>
          <a:spcPct val="20000"/>
        </a:spcBef>
        <a:spcAft>
          <a:spcPct val="0"/>
        </a:spcAft>
        <a:buAutoNum type="alphaLcParenR"/>
        <a:defRPr sz="3200">
          <a:solidFill>
            <a:schemeClr val="tx1"/>
          </a:solidFill>
          <a:latin typeface="+mn-lt"/>
          <a:ea typeface="+mn-ea"/>
          <a:cs typeface="+mn-cs"/>
        </a:defRPr>
      </a:lvl1pPr>
      <a:lvl2pPr marL="990600" indent="-533400" algn="l" rtl="0" eaLnBrk="0" fontAlgn="base" hangingPunct="0">
        <a:spcBef>
          <a:spcPct val="20000"/>
        </a:spcBef>
        <a:spcAft>
          <a:spcPct val="0"/>
        </a:spcAft>
        <a:buChar char="–"/>
        <a:defRPr sz="2800">
          <a:solidFill>
            <a:schemeClr val="tx1"/>
          </a:solidFill>
          <a:latin typeface="+mn-lt"/>
        </a:defRPr>
      </a:lvl2pPr>
      <a:lvl3pPr marL="1371600" indent="-457200" algn="l" rtl="0" eaLnBrk="0" fontAlgn="base" hangingPunct="0">
        <a:spcBef>
          <a:spcPct val="20000"/>
        </a:spcBef>
        <a:spcAft>
          <a:spcPct val="0"/>
        </a:spcAft>
        <a:buChar char="•"/>
        <a:defRPr sz="2400">
          <a:solidFill>
            <a:schemeClr val="tx1"/>
          </a:solidFill>
          <a:latin typeface="+mn-lt"/>
        </a:defRPr>
      </a:lvl3pPr>
      <a:lvl4pPr marL="1752600" indent="-381000" algn="l" rtl="0" eaLnBrk="0" fontAlgn="base" hangingPunct="0">
        <a:spcBef>
          <a:spcPct val="20000"/>
        </a:spcBef>
        <a:spcAft>
          <a:spcPct val="0"/>
        </a:spcAft>
        <a:buChar char="–"/>
        <a:defRPr sz="2000">
          <a:solidFill>
            <a:schemeClr val="tx1"/>
          </a:solidFill>
          <a:latin typeface="+mn-lt"/>
        </a:defRPr>
      </a:lvl4pPr>
      <a:lvl5pPr marL="2209800" indent="-381000" algn="l" rtl="0" eaLnBrk="0" fontAlgn="base" hangingPunct="0">
        <a:spcBef>
          <a:spcPct val="20000"/>
        </a:spcBef>
        <a:spcAft>
          <a:spcPct val="0"/>
        </a:spcAft>
        <a:buChar char="»"/>
        <a:defRPr sz="2000">
          <a:solidFill>
            <a:schemeClr val="tx1"/>
          </a:solidFill>
          <a:latin typeface="+mn-lt"/>
        </a:defRPr>
      </a:lvl5pPr>
      <a:lvl6pPr marL="2667000" indent="-381000" algn="l" rtl="0" fontAlgn="base">
        <a:spcBef>
          <a:spcPct val="20000"/>
        </a:spcBef>
        <a:spcAft>
          <a:spcPct val="0"/>
        </a:spcAft>
        <a:buChar char="»"/>
        <a:defRPr sz="2000">
          <a:solidFill>
            <a:schemeClr val="tx1"/>
          </a:solidFill>
          <a:latin typeface="+mn-lt"/>
        </a:defRPr>
      </a:lvl6pPr>
      <a:lvl7pPr marL="3124200" indent="-381000" algn="l" rtl="0" fontAlgn="base">
        <a:spcBef>
          <a:spcPct val="20000"/>
        </a:spcBef>
        <a:spcAft>
          <a:spcPct val="0"/>
        </a:spcAft>
        <a:buChar char="»"/>
        <a:defRPr sz="2000">
          <a:solidFill>
            <a:schemeClr val="tx1"/>
          </a:solidFill>
          <a:latin typeface="+mn-lt"/>
        </a:defRPr>
      </a:lvl7pPr>
      <a:lvl8pPr marL="3581400" indent="-381000" algn="l" rtl="0" fontAlgn="base">
        <a:spcBef>
          <a:spcPct val="20000"/>
        </a:spcBef>
        <a:spcAft>
          <a:spcPct val="0"/>
        </a:spcAft>
        <a:buChar char="»"/>
        <a:defRPr sz="2000">
          <a:solidFill>
            <a:schemeClr val="tx1"/>
          </a:solidFill>
          <a:latin typeface="+mn-lt"/>
        </a:defRPr>
      </a:lvl8pPr>
      <a:lvl9pPr marL="4038600" indent="-3810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ctrTitle"/>
          </p:nvPr>
        </p:nvSpPr>
        <p:spPr>
          <a:xfrm>
            <a:off x="2071678" y="142844"/>
            <a:ext cx="4343400" cy="990600"/>
          </a:xfrm>
          <a:ln/>
        </p:spPr>
        <p:style>
          <a:lnRef idx="1">
            <a:schemeClr val="accent3"/>
          </a:lnRef>
          <a:fillRef idx="2">
            <a:schemeClr val="accent3"/>
          </a:fillRef>
          <a:effectRef idx="1">
            <a:schemeClr val="accent3"/>
          </a:effectRef>
          <a:fontRef idx="minor">
            <a:schemeClr val="dk1"/>
          </a:fontRef>
        </p:style>
        <p:txBody>
          <a:bodyPr/>
          <a:lstStyle/>
          <a:p>
            <a:pPr eaLnBrk="1" hangingPunct="1"/>
            <a:r>
              <a:rPr lang="de-DE" sz="2000" smtClean="0"/>
              <a:t>IT </a:t>
            </a:r>
            <a:r>
              <a:rPr lang="de-DE" sz="2000" dirty="0" smtClean="0"/>
              <a:t>Security </a:t>
            </a:r>
            <a:br>
              <a:rPr lang="de-DE" sz="2000" dirty="0" smtClean="0"/>
            </a:br>
            <a:r>
              <a:rPr lang="de-DE" sz="1000" dirty="0" smtClean="0"/>
              <a:t>Klausur an der Hochschule Karlsruhe - Technik und Wirtschaft Wintersemester 2015/16, Montag, 01.02.2016, 14:00 Uhr</a:t>
            </a:r>
          </a:p>
        </p:txBody>
      </p:sp>
      <p:sp>
        <p:nvSpPr>
          <p:cNvPr id="1028" name="Rectangle 3"/>
          <p:cNvSpPr>
            <a:spLocks noGrp="1" noChangeArrowheads="1"/>
          </p:cNvSpPr>
          <p:nvPr>
            <p:ph type="subTitle" idx="1"/>
          </p:nvPr>
        </p:nvSpPr>
        <p:spPr>
          <a:xfrm>
            <a:off x="381000" y="1370012"/>
            <a:ext cx="6019800" cy="1041747"/>
          </a:xfrm>
          <a:prstGeom prst="roundRect">
            <a:avLst/>
          </a:prstGeom>
        </p:spPr>
        <p:style>
          <a:lnRef idx="1">
            <a:schemeClr val="accent3"/>
          </a:lnRef>
          <a:fillRef idx="2">
            <a:schemeClr val="accent3"/>
          </a:fillRef>
          <a:effectRef idx="1">
            <a:schemeClr val="accent3"/>
          </a:effectRef>
          <a:fontRef idx="minor">
            <a:schemeClr val="dk1"/>
          </a:fontRef>
        </p:style>
        <p:txBody>
          <a:bodyPr/>
          <a:lstStyle/>
          <a:p>
            <a:pPr algn="l" eaLnBrk="1" hangingPunct="1"/>
            <a:r>
              <a:rPr lang="de-DE" sz="1600" dirty="0" smtClean="0"/>
              <a:t>Name:</a:t>
            </a:r>
            <a:r>
              <a:rPr lang="de-DE" sz="1200" dirty="0" smtClean="0"/>
              <a:t>___________________   </a:t>
            </a:r>
            <a:r>
              <a:rPr lang="de-DE" sz="1600" dirty="0" smtClean="0"/>
              <a:t>Punkte:</a:t>
            </a:r>
            <a:r>
              <a:rPr lang="de-DE" sz="1400" u="sng" dirty="0" smtClean="0"/>
              <a:t>______</a:t>
            </a:r>
            <a:r>
              <a:rPr lang="de-DE" sz="1600" dirty="0" smtClean="0"/>
              <a:t>/</a:t>
            </a:r>
            <a:r>
              <a:rPr lang="de-DE" sz="800" dirty="0" smtClean="0"/>
              <a:t>100</a:t>
            </a:r>
            <a:r>
              <a:rPr lang="de-DE" sz="1000" dirty="0" smtClean="0"/>
              <a:t> </a:t>
            </a:r>
            <a:r>
              <a:rPr lang="de-DE" sz="600" dirty="0" smtClean="0"/>
              <a:t>(40 zum Bestehen)    </a:t>
            </a:r>
            <a:r>
              <a:rPr lang="de-DE" sz="1600" dirty="0" smtClean="0"/>
              <a:t>Note:____</a:t>
            </a:r>
          </a:p>
          <a:p>
            <a:pPr algn="l" eaLnBrk="1" hangingPunct="1"/>
            <a:r>
              <a:rPr lang="de-DE" sz="1000" b="1" dirty="0" smtClean="0"/>
              <a:t>Disclaimer:</a:t>
            </a:r>
            <a:br>
              <a:rPr lang="de-DE" sz="1000" b="1" dirty="0" smtClean="0"/>
            </a:br>
            <a:r>
              <a:rPr lang="de-DE" sz="900" dirty="0" smtClean="0"/>
              <a:t>- Zugelassene Hilfsmittel: keine ausser Stifte und Lineal</a:t>
            </a:r>
            <a:br>
              <a:rPr lang="de-DE" sz="900" dirty="0" smtClean="0"/>
            </a:br>
            <a:r>
              <a:rPr lang="de-DE" sz="900" dirty="0" smtClean="0"/>
              <a:t>- Der Lösungsweg muss bei allen Aufgaben ersichtlich sein</a:t>
            </a:r>
          </a:p>
          <a:p>
            <a:pPr algn="l" eaLnBrk="1" hangingPunct="1"/>
            <a:r>
              <a:rPr lang="de-DE" sz="900" dirty="0" smtClean="0"/>
              <a:t>- Ähnlichkeiten mit realen Institutionen sind rein zufällig und nicht beabsichtigt</a:t>
            </a:r>
          </a:p>
        </p:txBody>
      </p:sp>
      <p:sp>
        <p:nvSpPr>
          <p:cNvPr id="1029" name="Rectangle 7"/>
          <p:cNvSpPr>
            <a:spLocks noChangeArrowheads="1"/>
          </p:cNvSpPr>
          <p:nvPr/>
        </p:nvSpPr>
        <p:spPr bwMode="auto">
          <a:xfrm>
            <a:off x="381000" y="2532063"/>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1: Begriffswelt </a:t>
            </a:r>
          </a:p>
          <a:p>
            <a:pPr>
              <a:spcBef>
                <a:spcPct val="0"/>
              </a:spcBef>
              <a:buFontTx/>
              <a:buNone/>
            </a:pPr>
            <a:r>
              <a:rPr lang="de-DE" sz="1000" dirty="0">
                <a:solidFill>
                  <a:schemeClr val="tx2"/>
                </a:solidFill>
              </a:rPr>
              <a:t>__/10					__/10 Punkte</a:t>
            </a:r>
            <a:endParaRPr lang="de-DE" sz="2000" dirty="0">
              <a:solidFill>
                <a:schemeClr val="tx2"/>
              </a:solidFill>
            </a:endParaRPr>
          </a:p>
        </p:txBody>
      </p:sp>
      <p:sp>
        <p:nvSpPr>
          <p:cNvPr id="1030" name="Rectangle 9"/>
          <p:cNvSpPr>
            <a:spLocks noChangeArrowheads="1"/>
          </p:cNvSpPr>
          <p:nvPr/>
        </p:nvSpPr>
        <p:spPr bwMode="auto">
          <a:xfrm>
            <a:off x="381000" y="4204313"/>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None/>
            </a:pPr>
            <a:r>
              <a:rPr lang="de-DE" sz="2000" dirty="0">
                <a:solidFill>
                  <a:schemeClr val="tx2"/>
                </a:solidFill>
                <a:latin typeface="+mn-lt"/>
              </a:rPr>
              <a:t>Aufgabe 2: </a:t>
            </a:r>
            <a:r>
              <a:rPr lang="de-DE" sz="2000" dirty="0" smtClean="0">
                <a:solidFill>
                  <a:schemeClr val="tx2"/>
                </a:solidFill>
                <a:latin typeface="+mn-lt"/>
              </a:rPr>
              <a:t>Safety</a:t>
            </a:r>
            <a:endParaRPr lang="de-DE" sz="2000" dirty="0">
              <a:solidFill>
                <a:schemeClr val="tx2"/>
              </a:solidFill>
              <a:latin typeface="+mn-lt"/>
            </a:endParaRPr>
          </a:p>
          <a:p>
            <a:pPr>
              <a:spcBef>
                <a:spcPct val="0"/>
              </a:spcBef>
              <a:buNone/>
            </a:pPr>
            <a:r>
              <a:rPr lang="de-DE" sz="1000" dirty="0">
                <a:solidFill>
                  <a:schemeClr val="tx2"/>
                </a:solidFill>
              </a:rPr>
              <a:t>A</a:t>
            </a:r>
            <a:r>
              <a:rPr lang="de-DE" sz="1000" dirty="0" smtClean="0">
                <a:solidFill>
                  <a:schemeClr val="tx2"/>
                </a:solidFill>
              </a:rPr>
              <a:t>)__/6  </a:t>
            </a:r>
            <a:r>
              <a:rPr lang="de-DE" sz="1000" dirty="0">
                <a:solidFill>
                  <a:schemeClr val="tx2"/>
                </a:solidFill>
              </a:rPr>
              <a:t>B</a:t>
            </a:r>
            <a:r>
              <a:rPr lang="de-DE" sz="1000" dirty="0" smtClean="0">
                <a:solidFill>
                  <a:schemeClr val="tx2"/>
                </a:solidFill>
              </a:rPr>
              <a:t>)__/9    </a:t>
            </a:r>
            <a:r>
              <a:rPr lang="de-DE" sz="1000" dirty="0">
                <a:solidFill>
                  <a:schemeClr val="tx2"/>
                </a:solidFill>
              </a:rPr>
              <a:t>C</a:t>
            </a:r>
            <a:r>
              <a:rPr lang="de-DE" sz="1000" dirty="0" smtClean="0">
                <a:solidFill>
                  <a:schemeClr val="tx2"/>
                </a:solidFill>
              </a:rPr>
              <a:t>)__/9    D)__/2+4+2+3+2 </a:t>
            </a:r>
            <a:r>
              <a:rPr lang="de-DE" sz="1000" dirty="0">
                <a:solidFill>
                  <a:schemeClr val="tx2"/>
                </a:solidFill>
              </a:rPr>
              <a:t>		 	</a:t>
            </a:r>
            <a:r>
              <a:rPr lang="de-DE" sz="1000" smtClean="0">
                <a:solidFill>
                  <a:schemeClr val="tx2"/>
                </a:solidFill>
              </a:rPr>
              <a:t>__/</a:t>
            </a:r>
            <a:r>
              <a:rPr lang="de-DE" sz="1000" smtClean="0">
                <a:solidFill>
                  <a:schemeClr val="tx2"/>
                </a:solidFill>
              </a:rPr>
              <a:t>37 </a:t>
            </a:r>
            <a:r>
              <a:rPr lang="de-DE" sz="1000" dirty="0">
                <a:solidFill>
                  <a:schemeClr val="tx2"/>
                </a:solidFill>
              </a:rPr>
              <a:t>Punkte</a:t>
            </a:r>
          </a:p>
        </p:txBody>
      </p:sp>
      <p:sp>
        <p:nvSpPr>
          <p:cNvPr id="1032" name="Text Box 21"/>
          <p:cNvSpPr txBox="1">
            <a:spLocks noChangeArrowheads="1"/>
          </p:cNvSpPr>
          <p:nvPr/>
        </p:nvSpPr>
        <p:spPr bwMode="auto">
          <a:xfrm>
            <a:off x="381000" y="3065463"/>
            <a:ext cx="6019800" cy="1052596"/>
          </a:xfrm>
          <a:prstGeom prst="rect">
            <a:avLst/>
          </a:prstGeom>
          <a:noFill/>
          <a:ln w="25400">
            <a:noFill/>
            <a:miter lim="800000"/>
            <a:headEnd/>
            <a:tailEnd/>
          </a:ln>
        </p:spPr>
        <p:txBody>
          <a:bodyPr>
            <a:spAutoFit/>
          </a:bodyPr>
          <a:lstStyle/>
          <a:p>
            <a:pPr defTabSz="762000">
              <a:buFontTx/>
              <a:buNone/>
            </a:pPr>
            <a:r>
              <a:rPr lang="de-DE" sz="1200" dirty="0"/>
              <a:t>Für den nächsten Star </a:t>
            </a:r>
            <a:r>
              <a:rPr lang="de-DE" sz="1200" dirty="0" err="1"/>
              <a:t>Wors</a:t>
            </a:r>
            <a:r>
              <a:rPr lang="de-DE" sz="1200" baseline="30000" dirty="0" err="1"/>
              <a:t>TM</a:t>
            </a:r>
            <a:r>
              <a:rPr lang="de-DE" sz="1200" baseline="30000" dirty="0"/>
              <a:t> </a:t>
            </a:r>
            <a:r>
              <a:rPr lang="de-DE" sz="1200" dirty="0"/>
              <a:t>Film, den Sie produzieren wollen, benötigen Sie für die Spezialeffekte mannigfaltige </a:t>
            </a:r>
            <a:r>
              <a:rPr lang="de-DE" sz="1200" dirty="0" smtClean="0"/>
              <a:t>IT </a:t>
            </a:r>
            <a:r>
              <a:rPr lang="de-DE" sz="1200" dirty="0"/>
              <a:t>Infrastruktur. Dann können Sie bestimmt auch die folgenden Begriffe leicht kurz erklären:</a:t>
            </a:r>
          </a:p>
          <a:p>
            <a:pPr defTabSz="762000">
              <a:buFontTx/>
              <a:buNone/>
            </a:pPr>
            <a:r>
              <a:rPr lang="de-DE" sz="1200" dirty="0"/>
              <a:t>ARP</a:t>
            </a:r>
            <a:r>
              <a:rPr lang="de-DE" sz="1200" dirty="0" smtClean="0"/>
              <a:t>, DNS</a:t>
            </a:r>
            <a:r>
              <a:rPr lang="de-DE" sz="1200" dirty="0"/>
              <a:t>, </a:t>
            </a:r>
            <a:r>
              <a:rPr lang="de-DE" sz="1200" dirty="0" smtClean="0"/>
              <a:t>Asymmetrische </a:t>
            </a:r>
            <a:r>
              <a:rPr lang="de-DE" sz="1200" dirty="0"/>
              <a:t>Redundanz, Insel</a:t>
            </a:r>
            <a:r>
              <a:rPr lang="de-DE" sz="1200" dirty="0" smtClean="0"/>
              <a:t>, </a:t>
            </a:r>
            <a:r>
              <a:rPr lang="de-DE" sz="1200" dirty="0" err="1"/>
              <a:t>S</a:t>
            </a:r>
            <a:r>
              <a:rPr lang="de-DE" sz="1200" dirty="0" err="1" smtClean="0"/>
              <a:t>tealth</a:t>
            </a:r>
            <a:r>
              <a:rPr lang="de-DE" sz="1200" dirty="0" smtClean="0"/>
              <a:t> </a:t>
            </a:r>
            <a:r>
              <a:rPr lang="de-DE" sz="1200" dirty="0"/>
              <a:t>S</a:t>
            </a:r>
            <a:r>
              <a:rPr lang="de-DE" sz="1200" dirty="0" smtClean="0"/>
              <a:t>canner</a:t>
            </a:r>
            <a:r>
              <a:rPr lang="de-DE" sz="1200" dirty="0"/>
              <a:t>, </a:t>
            </a:r>
            <a:r>
              <a:rPr lang="de-DE" sz="1200" dirty="0" smtClean="0"/>
              <a:t>ARP-Spoofing</a:t>
            </a:r>
            <a:r>
              <a:rPr lang="de-DE" sz="1200" dirty="0"/>
              <a:t>, </a:t>
            </a:r>
            <a:r>
              <a:rPr lang="de-DE" sz="1200" dirty="0" smtClean="0"/>
              <a:t>Proxy, Zuverlässigkeit, </a:t>
            </a:r>
            <a:r>
              <a:rPr lang="de-DE" sz="1200" dirty="0" err="1" smtClean="0"/>
              <a:t>Buffer</a:t>
            </a:r>
            <a:r>
              <a:rPr lang="de-DE" sz="1200" dirty="0" smtClean="0"/>
              <a:t> Overflow, Vertraulichkeit</a:t>
            </a:r>
          </a:p>
        </p:txBody>
      </p:sp>
      <p:sp>
        <p:nvSpPr>
          <p:cNvPr id="1033" name="Text Box 22"/>
          <p:cNvSpPr txBox="1">
            <a:spLocks noChangeArrowheads="1"/>
          </p:cNvSpPr>
          <p:nvPr/>
        </p:nvSpPr>
        <p:spPr bwMode="auto">
          <a:xfrm>
            <a:off x="304800" y="4852013"/>
            <a:ext cx="6096000" cy="2345257"/>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smtClean="0"/>
              <a:t>Der Produzent Ihres Filmes verwechselt </a:t>
            </a:r>
            <a:r>
              <a:rPr lang="de-DE" sz="1200" dirty="0" err="1" smtClean="0"/>
              <a:t>Safety</a:t>
            </a:r>
            <a:r>
              <a:rPr lang="de-DE" sz="1200" dirty="0" smtClean="0"/>
              <a:t> und Security sehr häufig, helfen Sie ihm, indem Sie in der folgenden Tabelle ankreuzen welche Themen eher mit </a:t>
            </a:r>
            <a:r>
              <a:rPr lang="de-DE" sz="1200" dirty="0" err="1" smtClean="0"/>
              <a:t>Safety</a:t>
            </a:r>
            <a:r>
              <a:rPr lang="de-DE" sz="1200" dirty="0" smtClean="0"/>
              <a:t> und welche eher mit Security zu tun haben:</a:t>
            </a:r>
            <a:r>
              <a:rPr lang="de-DE" sz="1200" dirty="0"/>
              <a:t/>
            </a:r>
            <a:br>
              <a:rPr lang="de-DE" sz="1200" dirty="0"/>
            </a:br>
            <a:r>
              <a:rPr lang="de-DE" sz="1200" dirty="0" smtClean="0"/>
              <a:t/>
            </a:r>
            <a:br>
              <a:rPr lang="de-DE" sz="1200" dirty="0" smtClean="0"/>
            </a:br>
            <a:r>
              <a:rPr lang="de-DE" sz="1200" dirty="0" smtClean="0"/>
              <a:t/>
            </a:r>
            <a:br>
              <a:rPr lang="de-DE" sz="1200" dirty="0" smtClean="0"/>
            </a:br>
            <a:r>
              <a:rPr lang="de-DE" sz="1200" dirty="0" smtClean="0"/>
              <a:t/>
            </a:r>
            <a:br>
              <a:rPr lang="de-DE" sz="1200" dirty="0" smtClean="0"/>
            </a:br>
            <a:endParaRPr lang="de-DE" sz="1200" dirty="0" smtClean="0"/>
          </a:p>
          <a:p>
            <a:pPr marL="457200" indent="-457200" defTabSz="762000">
              <a:buFontTx/>
              <a:buAutoNum type="alphaUcParenR"/>
            </a:pPr>
            <a:r>
              <a:rPr lang="de-DE" sz="1200" dirty="0" smtClean="0"/>
              <a:t>Kreuzen Sie ihm bitte nun</a:t>
            </a:r>
            <a:br>
              <a:rPr lang="de-DE" sz="1200" dirty="0" smtClean="0"/>
            </a:br>
            <a:r>
              <a:rPr lang="de-DE" sz="1200" dirty="0" smtClean="0"/>
              <a:t>noch jeweils an, welche</a:t>
            </a:r>
            <a:br>
              <a:rPr lang="de-DE" sz="1200" dirty="0" smtClean="0"/>
            </a:br>
            <a:r>
              <a:rPr lang="de-DE" sz="1200" dirty="0" smtClean="0"/>
              <a:t>Methoden beim Erreichen</a:t>
            </a:r>
            <a:br>
              <a:rPr lang="de-DE" sz="1200" dirty="0" smtClean="0"/>
            </a:br>
            <a:r>
              <a:rPr lang="de-DE" sz="1200" dirty="0" smtClean="0"/>
              <a:t>welcher Schutzziele</a:t>
            </a:r>
            <a:br>
              <a:rPr lang="de-DE" sz="1200" dirty="0" smtClean="0"/>
            </a:br>
            <a:r>
              <a:rPr lang="de-DE" sz="1200" dirty="0" smtClean="0"/>
              <a:t>sinnvoll sind:</a:t>
            </a:r>
          </a:p>
        </p:txBody>
      </p:sp>
      <p:pic>
        <p:nvPicPr>
          <p:cNvPr id="12" name="Grafik 11" descr="root.png"/>
          <p:cNvPicPr>
            <a:picLocks noChangeAspect="1"/>
          </p:cNvPicPr>
          <p:nvPr/>
        </p:nvPicPr>
        <p:blipFill>
          <a:blip r:embed="rId2" cstate="print"/>
          <a:srcRect t="46216"/>
          <a:stretch>
            <a:fillRect/>
          </a:stretch>
        </p:blipFill>
        <p:spPr>
          <a:xfrm>
            <a:off x="214290" y="214282"/>
            <a:ext cx="1653654" cy="423575"/>
          </a:xfrm>
          <a:prstGeom prst="roundRect">
            <a:avLst>
              <a:gd name="adj" fmla="val 16667"/>
            </a:avLst>
          </a:prstGeom>
          <a:ln>
            <a:noFill/>
          </a:ln>
          <a:effectLst>
            <a:outerShdw blurRad="76200" dist="38100" dir="7800000" algn="tl" rotWithShape="0">
              <a:srgbClr val="000000">
                <a:alpha val="40000"/>
              </a:srgbClr>
            </a:outerShdw>
            <a:reflection blurRad="6350" stA="50000" endA="300" endPos="900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p:spPr>
      </p:pic>
      <p:graphicFrame>
        <p:nvGraphicFramePr>
          <p:cNvPr id="2" name="Tabelle 1"/>
          <p:cNvGraphicFramePr>
            <a:graphicFrameLocks noGrp="1"/>
          </p:cNvGraphicFramePr>
          <p:nvPr>
            <p:extLst>
              <p:ext uri="{D42A27DB-BD31-4B8C-83A1-F6EECF244321}">
                <p14:modId xmlns:p14="http://schemas.microsoft.com/office/powerpoint/2010/main" val="3255579377"/>
              </p:ext>
            </p:extLst>
          </p:nvPr>
        </p:nvGraphicFramePr>
        <p:xfrm>
          <a:off x="2924944" y="5498344"/>
          <a:ext cx="3556247" cy="1463040"/>
        </p:xfrm>
        <a:graphic>
          <a:graphicData uri="http://schemas.openxmlformats.org/drawingml/2006/table">
            <a:tbl>
              <a:tblPr firstRow="1" bandRow="1">
                <a:tableStyleId>{5C22544A-7EE6-4342-B048-85BDC9FD1C3A}</a:tableStyleId>
              </a:tblPr>
              <a:tblGrid>
                <a:gridCol w="1972070"/>
                <a:gridCol w="792088"/>
                <a:gridCol w="792089"/>
              </a:tblGrid>
              <a:tr h="0">
                <a:tc>
                  <a:txBody>
                    <a:bodyPr/>
                    <a:lstStyle/>
                    <a:p>
                      <a:r>
                        <a:rPr lang="de-DE" sz="1000" dirty="0" smtClean="0">
                          <a:solidFill>
                            <a:schemeClr val="tx1"/>
                          </a:solidFill>
                        </a:rPr>
                        <a:t>Thema</a:t>
                      </a:r>
                      <a:endParaRPr lang="de-DE" sz="1000" dirty="0">
                        <a:solidFill>
                          <a:schemeClr val="tx1"/>
                        </a:solidFill>
                      </a:endParaRPr>
                    </a:p>
                  </a:txBody>
                  <a:tcPr/>
                </a:tc>
                <a:tc>
                  <a:txBody>
                    <a:bodyPr/>
                    <a:lstStyle/>
                    <a:p>
                      <a:r>
                        <a:rPr lang="de-DE" sz="1000" dirty="0" err="1" smtClean="0">
                          <a:solidFill>
                            <a:schemeClr val="tx1"/>
                          </a:solidFill>
                        </a:rPr>
                        <a:t>Safety</a:t>
                      </a:r>
                      <a:endParaRPr lang="de-DE" sz="1000" dirty="0">
                        <a:solidFill>
                          <a:schemeClr val="tx1"/>
                        </a:solidFill>
                      </a:endParaRPr>
                    </a:p>
                  </a:txBody>
                  <a:tcPr/>
                </a:tc>
                <a:tc>
                  <a:txBody>
                    <a:bodyPr/>
                    <a:lstStyle/>
                    <a:p>
                      <a:r>
                        <a:rPr lang="de-DE" sz="1000" dirty="0" smtClean="0">
                          <a:solidFill>
                            <a:schemeClr val="tx1"/>
                          </a:solidFill>
                        </a:rPr>
                        <a:t>Security</a:t>
                      </a:r>
                      <a:endParaRPr lang="de-DE" sz="1000" dirty="0">
                        <a:solidFill>
                          <a:schemeClr val="tx1"/>
                        </a:solidFill>
                      </a:endParaRPr>
                    </a:p>
                  </a:txBody>
                  <a:tcPr/>
                </a:tc>
              </a:tr>
              <a:tr h="197968">
                <a:tc>
                  <a:txBody>
                    <a:bodyPr/>
                    <a:lstStyle/>
                    <a:p>
                      <a:r>
                        <a:rPr lang="de-DE" sz="1000" dirty="0" smtClean="0"/>
                        <a:t>Höhere Gewalt</a:t>
                      </a:r>
                      <a:endParaRPr lang="de-DE" sz="1000" dirty="0"/>
                    </a:p>
                  </a:txBody>
                  <a:tcPr/>
                </a:tc>
                <a:tc>
                  <a:txBody>
                    <a:bodyPr/>
                    <a:lstStyle/>
                    <a:p>
                      <a:endParaRPr lang="de-DE" sz="1000"/>
                    </a:p>
                  </a:txBody>
                  <a:tcPr/>
                </a:tc>
                <a:tc>
                  <a:txBody>
                    <a:bodyPr/>
                    <a:lstStyle/>
                    <a:p>
                      <a:endParaRPr lang="de-DE" sz="1000"/>
                    </a:p>
                  </a:txBody>
                  <a:tcPr/>
                </a:tc>
              </a:tr>
              <a:tr h="242160">
                <a:tc>
                  <a:txBody>
                    <a:bodyPr/>
                    <a:lstStyle/>
                    <a:p>
                      <a:r>
                        <a:rPr lang="de-DE" sz="1000" dirty="0" err="1" smtClean="0"/>
                        <a:t>Sniffing</a:t>
                      </a:r>
                      <a:endParaRPr lang="de-DE" sz="1000" dirty="0"/>
                    </a:p>
                  </a:txBody>
                  <a:tcPr/>
                </a:tc>
                <a:tc>
                  <a:txBody>
                    <a:bodyPr/>
                    <a:lstStyle/>
                    <a:p>
                      <a:endParaRPr lang="de-DE" sz="1000"/>
                    </a:p>
                  </a:txBody>
                  <a:tcPr/>
                </a:tc>
                <a:tc>
                  <a:txBody>
                    <a:bodyPr/>
                    <a:lstStyle/>
                    <a:p>
                      <a:endParaRPr lang="de-DE" sz="1000"/>
                    </a:p>
                  </a:txBody>
                  <a:tcPr/>
                </a:tc>
              </a:tr>
              <a:tr h="214344">
                <a:tc>
                  <a:txBody>
                    <a:bodyPr/>
                    <a:lstStyle/>
                    <a:p>
                      <a:r>
                        <a:rPr lang="de-DE" sz="1000" dirty="0" smtClean="0"/>
                        <a:t>Malware</a:t>
                      </a:r>
                      <a:endParaRPr lang="de-DE" sz="1000" dirty="0"/>
                    </a:p>
                  </a:txBody>
                  <a:tcPr/>
                </a:tc>
                <a:tc>
                  <a:txBody>
                    <a:bodyPr/>
                    <a:lstStyle/>
                    <a:p>
                      <a:endParaRPr lang="de-DE" sz="1000"/>
                    </a:p>
                  </a:txBody>
                  <a:tcPr/>
                </a:tc>
                <a:tc>
                  <a:txBody>
                    <a:bodyPr/>
                    <a:lstStyle/>
                    <a:p>
                      <a:endParaRPr lang="de-DE" sz="1000"/>
                    </a:p>
                  </a:txBody>
                  <a:tcPr/>
                </a:tc>
              </a:tr>
              <a:tr h="186528">
                <a:tc>
                  <a:txBody>
                    <a:bodyPr/>
                    <a:lstStyle/>
                    <a:p>
                      <a:r>
                        <a:rPr lang="de-DE" sz="1000" dirty="0" smtClean="0"/>
                        <a:t>Hardware-Defekt</a:t>
                      </a:r>
                      <a:endParaRPr lang="de-DE" sz="1000" dirty="0"/>
                    </a:p>
                  </a:txBody>
                  <a:tcPr/>
                </a:tc>
                <a:tc>
                  <a:txBody>
                    <a:bodyPr/>
                    <a:lstStyle/>
                    <a:p>
                      <a:endParaRPr lang="de-DE" sz="1000"/>
                    </a:p>
                  </a:txBody>
                  <a:tcPr/>
                </a:tc>
                <a:tc>
                  <a:txBody>
                    <a:bodyPr/>
                    <a:lstStyle/>
                    <a:p>
                      <a:endParaRPr lang="de-DE" sz="1000"/>
                    </a:p>
                  </a:txBody>
                  <a:tcPr/>
                </a:tc>
              </a:tr>
              <a:tr h="158712">
                <a:tc>
                  <a:txBody>
                    <a:bodyPr/>
                    <a:lstStyle/>
                    <a:p>
                      <a:r>
                        <a:rPr lang="de-DE" sz="1000" dirty="0" err="1" smtClean="0"/>
                        <a:t>DDoS</a:t>
                      </a:r>
                      <a:endParaRPr lang="de-DE" sz="1000" dirty="0"/>
                    </a:p>
                  </a:txBody>
                  <a:tcPr/>
                </a:tc>
                <a:tc>
                  <a:txBody>
                    <a:bodyPr/>
                    <a:lstStyle/>
                    <a:p>
                      <a:endParaRPr lang="de-DE" sz="1000"/>
                    </a:p>
                  </a:txBody>
                  <a:tcPr/>
                </a:tc>
                <a:tc>
                  <a:txBody>
                    <a:bodyPr/>
                    <a:lstStyle/>
                    <a:p>
                      <a:endParaRPr lang="de-DE" sz="1000" dirty="0"/>
                    </a:p>
                  </a:txBody>
                  <a:tcPr/>
                </a:tc>
              </a:tr>
            </a:tbl>
          </a:graphicData>
        </a:graphic>
      </p:graphicFrame>
      <p:graphicFrame>
        <p:nvGraphicFramePr>
          <p:cNvPr id="11" name="Tabelle 10"/>
          <p:cNvGraphicFramePr>
            <a:graphicFrameLocks noGrp="1"/>
          </p:cNvGraphicFramePr>
          <p:nvPr>
            <p:extLst>
              <p:ext uri="{D42A27DB-BD31-4B8C-83A1-F6EECF244321}">
                <p14:modId xmlns:p14="http://schemas.microsoft.com/office/powerpoint/2010/main" val="1692038821"/>
              </p:ext>
            </p:extLst>
          </p:nvPr>
        </p:nvGraphicFramePr>
        <p:xfrm>
          <a:off x="626752" y="7164288"/>
          <a:ext cx="5452096" cy="14630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669202"/>
                <a:gridCol w="994889"/>
                <a:gridCol w="929335"/>
                <a:gridCol w="862614"/>
                <a:gridCol w="996056"/>
              </a:tblGrid>
              <a:tr h="0">
                <a:tc>
                  <a:txBody>
                    <a:bodyPr/>
                    <a:lstStyle/>
                    <a:p>
                      <a:endParaRPr lang="de-DE" sz="1000" dirty="0">
                        <a:latin typeface="Arial" pitchFamily="34" charset="0"/>
                        <a:cs typeface="Arial" pitchFamily="34" charset="0"/>
                      </a:endParaRPr>
                    </a:p>
                  </a:txBody>
                  <a:tcPr/>
                </a:tc>
                <a:tc>
                  <a:txBody>
                    <a:bodyPr/>
                    <a:lstStyle/>
                    <a:p>
                      <a:r>
                        <a:rPr lang="de-DE" sz="1000" dirty="0" smtClean="0">
                          <a:solidFill>
                            <a:schemeClr val="tx1"/>
                          </a:solidFill>
                        </a:rPr>
                        <a:t>Redundanz</a:t>
                      </a:r>
                      <a:endParaRPr lang="de-DE" sz="1000" dirty="0">
                        <a:solidFill>
                          <a:schemeClr val="tx1"/>
                        </a:solidFill>
                        <a:latin typeface="Arial" pitchFamily="34" charset="0"/>
                        <a:cs typeface="Arial" pitchFamily="34" charset="0"/>
                      </a:endParaRPr>
                    </a:p>
                  </a:txBody>
                  <a:tcPr/>
                </a:tc>
                <a:tc>
                  <a:txBody>
                    <a:bodyPr/>
                    <a:lstStyle/>
                    <a:p>
                      <a:r>
                        <a:rPr lang="de-DE" sz="1000" dirty="0" smtClean="0">
                          <a:solidFill>
                            <a:schemeClr val="tx1"/>
                          </a:solidFill>
                        </a:rPr>
                        <a:t>„Firewall“++</a:t>
                      </a:r>
                      <a:endParaRPr lang="de-DE" sz="1000" dirty="0">
                        <a:solidFill>
                          <a:schemeClr val="tx1"/>
                        </a:solidFill>
                        <a:latin typeface="Arial" pitchFamily="34" charset="0"/>
                        <a:cs typeface="Arial" pitchFamily="34" charset="0"/>
                      </a:endParaRPr>
                    </a:p>
                  </a:txBody>
                  <a:tcPr/>
                </a:tc>
                <a:tc>
                  <a:txBody>
                    <a:bodyPr/>
                    <a:lstStyle/>
                    <a:p>
                      <a:r>
                        <a:rPr lang="de-DE" sz="700" dirty="0" smtClean="0">
                          <a:solidFill>
                            <a:schemeClr val="tx1"/>
                          </a:solidFill>
                        </a:rPr>
                        <a:t>Kryptographie</a:t>
                      </a:r>
                      <a:endParaRPr lang="de-DE" sz="700" dirty="0">
                        <a:solidFill>
                          <a:schemeClr val="tx1"/>
                        </a:solidFill>
                        <a:latin typeface="Arial" pitchFamily="34" charset="0"/>
                        <a:cs typeface="Arial" pitchFamily="34" charset="0"/>
                      </a:endParaRPr>
                    </a:p>
                  </a:txBody>
                  <a:tcPr/>
                </a:tc>
                <a:tc>
                  <a:txBody>
                    <a:bodyPr/>
                    <a:lstStyle/>
                    <a:p>
                      <a:r>
                        <a:rPr lang="de-DE" sz="1000" dirty="0" err="1" smtClean="0">
                          <a:solidFill>
                            <a:schemeClr val="tx1"/>
                          </a:solidFill>
                        </a:rPr>
                        <a:t>Policies</a:t>
                      </a:r>
                      <a:endParaRPr lang="de-DE" sz="1000" dirty="0">
                        <a:solidFill>
                          <a:schemeClr val="tx1"/>
                        </a:solidFill>
                        <a:latin typeface="Arial" pitchFamily="34" charset="0"/>
                        <a:cs typeface="Arial" pitchFamily="34" charset="0"/>
                      </a:endParaRPr>
                    </a:p>
                  </a:txBody>
                  <a:tcPr/>
                </a:tc>
              </a:tr>
              <a:tr h="146332">
                <a:tc>
                  <a:txBody>
                    <a:bodyPr/>
                    <a:lstStyle/>
                    <a:p>
                      <a:r>
                        <a:rPr lang="de-DE" sz="1000" dirty="0" smtClean="0"/>
                        <a:t>Verfügbarkeit</a:t>
                      </a: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r>
              <a:tr h="0">
                <a:tc>
                  <a:txBody>
                    <a:bodyPr/>
                    <a:lstStyle/>
                    <a:p>
                      <a:r>
                        <a:rPr lang="de-DE" sz="1000" dirty="0" smtClean="0"/>
                        <a:t>Integrität</a:t>
                      </a: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r>
              <a:tr h="173756">
                <a:tc>
                  <a:txBody>
                    <a:bodyPr/>
                    <a:lstStyle/>
                    <a:p>
                      <a:r>
                        <a:rPr lang="de-DE" sz="1000" dirty="0" smtClean="0"/>
                        <a:t>Vertraulichkeit</a:t>
                      </a:r>
                      <a:endParaRPr lang="de-DE" sz="1000" dirty="0">
                        <a:latin typeface="Arial" pitchFamily="34" charset="0"/>
                        <a:cs typeface="Arial" pitchFamily="34" charset="0"/>
                      </a:endParaRPr>
                    </a:p>
                  </a:txBody>
                  <a:tcPr/>
                </a:tc>
                <a:tc>
                  <a:txBody>
                    <a:bodyPr/>
                    <a:lstStyle/>
                    <a:p>
                      <a:pPr algn="ctr"/>
                      <a:endParaRPr lang="de-DE" sz="100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r>
              <a:tr h="0">
                <a:tc>
                  <a:txBody>
                    <a:bodyPr/>
                    <a:lstStyle/>
                    <a:p>
                      <a:r>
                        <a:rPr lang="de-DE" sz="1000" dirty="0" smtClean="0"/>
                        <a:t>Zurechenbarkeit</a:t>
                      </a:r>
                      <a:endParaRPr lang="de-DE" sz="1000" dirty="0">
                        <a:latin typeface="Arial" pitchFamily="34" charset="0"/>
                        <a:cs typeface="Arial" pitchFamily="34" charset="0"/>
                      </a:endParaRPr>
                    </a:p>
                  </a:txBody>
                  <a:tcPr/>
                </a:tc>
                <a:tc>
                  <a:txBody>
                    <a:bodyPr/>
                    <a:lstStyle/>
                    <a:p>
                      <a:pPr algn="ctr"/>
                      <a:endParaRPr lang="de-DE" sz="1000">
                        <a:latin typeface="Arial" pitchFamily="34" charset="0"/>
                        <a:cs typeface="Arial" pitchFamily="34" charset="0"/>
                      </a:endParaRPr>
                    </a:p>
                  </a:txBody>
                  <a:tcPr/>
                </a:tc>
                <a:tc>
                  <a:txBody>
                    <a:bodyPr/>
                    <a:lstStyle/>
                    <a:p>
                      <a:pPr algn="ctr"/>
                      <a:endParaRPr lang="de-DE" sz="100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r>
              <a:tr h="145147">
                <a:tc>
                  <a:txBody>
                    <a:bodyPr/>
                    <a:lstStyle/>
                    <a:p>
                      <a:r>
                        <a:rPr lang="de-DE" sz="1000" kern="1200" dirty="0" smtClean="0">
                          <a:solidFill>
                            <a:schemeClr val="dk1"/>
                          </a:solidFill>
                          <a:latin typeface="+mn-lt"/>
                          <a:ea typeface="+mn-ea"/>
                          <a:cs typeface="+mn-cs"/>
                        </a:rPr>
                        <a:t>Rechtsverbindlichkeit</a:t>
                      </a:r>
                      <a:endParaRPr lang="de-DE" sz="1000" kern="1200" baseline="30000" dirty="0">
                        <a:solidFill>
                          <a:schemeClr val="dk1"/>
                        </a:solidFill>
                        <a:latin typeface="+mn-lt"/>
                        <a:ea typeface="+mn-ea"/>
                        <a:cs typeface="+mn-cs"/>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dirty="0">
                        <a:latin typeface="Arial" pitchFamily="34" charset="0"/>
                        <a:cs typeface="Arial" pitchFamily="34" charset="0"/>
                      </a:endParaRPr>
                    </a:p>
                  </a:txBody>
                  <a:tcPr/>
                </a:tc>
                <a:tc>
                  <a:txBody>
                    <a:bodyPr/>
                    <a:lstStyle/>
                    <a:p>
                      <a:pPr algn="ctr"/>
                      <a:endParaRPr lang="de-DE" sz="1000" kern="1200" dirty="0">
                        <a:solidFill>
                          <a:schemeClr val="dk1"/>
                        </a:solidFill>
                        <a:latin typeface="+mn-lt"/>
                        <a:ea typeface="+mn-ea"/>
                        <a:cs typeface="+mn-cs"/>
                      </a:endParaRPr>
                    </a:p>
                  </a:txBody>
                  <a:tcPr/>
                </a:tc>
                <a:tc>
                  <a:txBody>
                    <a:bodyPr/>
                    <a:lstStyle/>
                    <a:p>
                      <a:pPr algn="ctr"/>
                      <a:endParaRPr lang="de-DE" sz="1000" dirty="0">
                        <a:latin typeface="Arial" pitchFamily="34" charset="0"/>
                        <a:cs typeface="Arial" pitchFamily="34" charset="0"/>
                      </a:endParaRPr>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ChangeArrowheads="1"/>
          </p:cNvSpPr>
          <p:nvPr/>
        </p:nvSpPr>
        <p:spPr bwMode="auto">
          <a:xfrm>
            <a:off x="357166" y="4401209"/>
            <a:ext cx="6019800" cy="457200"/>
          </a:xfrm>
          <a:prstGeom prst="roundRect">
            <a:avLst/>
          </a:prstGeom>
          <a:ln>
            <a:headEnd/>
            <a:tailEnd/>
          </a:ln>
        </p:spPr>
        <p:style>
          <a:lnRef idx="1">
            <a:schemeClr val="accent3"/>
          </a:lnRef>
          <a:fillRef idx="2">
            <a:schemeClr val="accent3"/>
          </a:fillRef>
          <a:effectRef idx="1">
            <a:schemeClr val="accent3"/>
          </a:effectRef>
          <a:fontRef idx="minor">
            <a:schemeClr val="dk1"/>
          </a:fontRef>
        </p:style>
        <p:txBody>
          <a:bodyPr anchor="ctr"/>
          <a:lstStyle/>
          <a:p>
            <a:pPr>
              <a:spcBef>
                <a:spcPct val="0"/>
              </a:spcBef>
              <a:buFontTx/>
              <a:buNone/>
            </a:pPr>
            <a:r>
              <a:rPr lang="de-DE" sz="2000" dirty="0">
                <a:solidFill>
                  <a:schemeClr val="tx2"/>
                </a:solidFill>
              </a:rPr>
              <a:t>Aufgabe </a:t>
            </a:r>
            <a:r>
              <a:rPr lang="de-DE" sz="2000" dirty="0" smtClean="0">
                <a:solidFill>
                  <a:schemeClr val="tx2"/>
                </a:solidFill>
              </a:rPr>
              <a:t>3: Security</a:t>
            </a:r>
            <a:endParaRPr lang="de-DE" sz="2000" dirty="0">
              <a:solidFill>
                <a:schemeClr val="tx2"/>
              </a:solidFill>
            </a:endParaRPr>
          </a:p>
          <a:p>
            <a:pPr>
              <a:spcBef>
                <a:spcPct val="0"/>
              </a:spcBef>
              <a:buFontTx/>
              <a:buNone/>
            </a:pPr>
            <a:r>
              <a:rPr lang="de-DE" sz="1000" dirty="0">
                <a:solidFill>
                  <a:schemeClr val="tx2"/>
                </a:solidFill>
              </a:rPr>
              <a:t>A</a:t>
            </a:r>
            <a:r>
              <a:rPr lang="de-DE" sz="1000" dirty="0" smtClean="0">
                <a:solidFill>
                  <a:schemeClr val="tx2"/>
                </a:solidFill>
              </a:rPr>
              <a:t>)__/6 B)__/6  C)__/7  D)__/10  E)__/10 F)__/8  G)__/6 		__/53 </a:t>
            </a:r>
            <a:r>
              <a:rPr lang="de-DE" sz="1000" dirty="0">
                <a:solidFill>
                  <a:schemeClr val="tx2"/>
                </a:solidFill>
              </a:rPr>
              <a:t>Punkte</a:t>
            </a:r>
          </a:p>
        </p:txBody>
      </p:sp>
      <p:sp>
        <p:nvSpPr>
          <p:cNvPr id="6" name="Text Box 22"/>
          <p:cNvSpPr txBox="1">
            <a:spLocks noChangeArrowheads="1"/>
          </p:cNvSpPr>
          <p:nvPr/>
        </p:nvSpPr>
        <p:spPr bwMode="auto">
          <a:xfrm>
            <a:off x="304800" y="1000100"/>
            <a:ext cx="6096000" cy="2215991"/>
          </a:xfrm>
          <a:prstGeom prst="rect">
            <a:avLst/>
          </a:prstGeom>
          <a:noFill/>
          <a:ln w="25400" algn="ctr">
            <a:noFill/>
            <a:miter lim="800000"/>
            <a:headEnd/>
            <a:tailEnd/>
          </a:ln>
        </p:spPr>
        <p:txBody>
          <a:bodyPr>
            <a:spAutoFit/>
          </a:bodyPr>
          <a:lstStyle/>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200" dirty="0" smtClean="0"/>
          </a:p>
          <a:p>
            <a:pPr marL="457200" indent="-457200" defTabSz="762000">
              <a:buFontTx/>
              <a:buAutoNum type="alphaUcParenR"/>
            </a:pPr>
            <a:endParaRPr lang="de-DE" sz="1100" dirty="0" smtClean="0"/>
          </a:p>
          <a:p>
            <a:pPr marL="457200" indent="-457200" defTabSz="762000">
              <a:buFontTx/>
              <a:buAutoNum type="alphaUcParenR"/>
            </a:pPr>
            <a:endParaRPr lang="de-DE" sz="1100" dirty="0" smtClean="0"/>
          </a:p>
          <a:p>
            <a:pPr marL="457200" indent="-457200" defTabSz="762000">
              <a:buFontTx/>
              <a:buAutoNum type="alphaUcParenR"/>
            </a:pPr>
            <a:endParaRPr lang="de-DE" sz="1100" dirty="0" smtClean="0"/>
          </a:p>
        </p:txBody>
      </p:sp>
      <p:sp>
        <p:nvSpPr>
          <p:cNvPr id="5" name="Text Box 22"/>
          <p:cNvSpPr txBox="1">
            <a:spLocks noChangeArrowheads="1"/>
          </p:cNvSpPr>
          <p:nvPr/>
        </p:nvSpPr>
        <p:spPr bwMode="auto">
          <a:xfrm>
            <a:off x="332656" y="5159097"/>
            <a:ext cx="6096000" cy="2308324"/>
          </a:xfrm>
          <a:prstGeom prst="rect">
            <a:avLst/>
          </a:prstGeom>
          <a:noFill/>
          <a:ln w="25400" algn="ctr">
            <a:noFill/>
            <a:miter lim="800000"/>
            <a:headEnd/>
            <a:tailEnd/>
          </a:ln>
        </p:spPr>
        <p:txBody>
          <a:bodyPr>
            <a:spAutoFit/>
          </a:bodyPr>
          <a:lstStyle/>
          <a:p>
            <a:pPr marL="457200" indent="-457200" defTabSz="762000">
              <a:buFontTx/>
              <a:buAutoNum type="alphaUcParenR"/>
            </a:pPr>
            <a:r>
              <a:rPr lang="de-DE" sz="1200" dirty="0" smtClean="0"/>
              <a:t>Bei der Anbindung Ihrer Rendering-Farm verwenden Sie unter anderem NAT mit folgendem Setup:</a:t>
            </a:r>
            <a:br>
              <a:rPr lang="de-DE" sz="1200" dirty="0" smtClean="0"/>
            </a:br>
            <a:r>
              <a:rPr lang="de-DE" sz="1200" dirty="0" smtClean="0"/>
              <a:t/>
            </a:r>
            <a:br>
              <a:rPr lang="de-DE" sz="1200" dirty="0" smtClean="0"/>
            </a:br>
            <a:r>
              <a:rPr lang="de-DE" sz="1200" dirty="0" smtClean="0"/>
              <a:t/>
            </a:r>
            <a:br>
              <a:rPr lang="de-DE" sz="1200" dirty="0" smtClean="0"/>
            </a:br>
            <a:r>
              <a:rPr lang="de-DE" sz="1200" dirty="0" smtClean="0"/>
              <a:t/>
            </a:r>
            <a:br>
              <a:rPr lang="de-DE" sz="1200" dirty="0" smtClean="0"/>
            </a:br>
            <a:r>
              <a:rPr lang="de-DE" sz="1200" dirty="0" smtClean="0"/>
              <a:t/>
            </a:r>
            <a:br>
              <a:rPr lang="de-DE" sz="1200" dirty="0" smtClean="0"/>
            </a:br>
            <a:r>
              <a:rPr lang="de-DE" sz="1200" dirty="0" smtClean="0"/>
              <a:t/>
            </a:r>
            <a:br>
              <a:rPr lang="de-DE" sz="1200" dirty="0" smtClean="0"/>
            </a:br>
            <a:r>
              <a:rPr lang="de-DE" sz="1200" dirty="0" smtClean="0"/>
              <a:t/>
            </a:r>
            <a:br>
              <a:rPr lang="de-DE" sz="1200" dirty="0" smtClean="0"/>
            </a:br>
            <a:r>
              <a:rPr lang="de-DE" sz="1200" dirty="0" smtClean="0"/>
              <a:t/>
            </a:r>
            <a:br>
              <a:rPr lang="de-DE" sz="1200" dirty="0" smtClean="0"/>
            </a:br>
            <a:r>
              <a:rPr lang="de-DE" sz="1200" dirty="0" smtClean="0"/>
              <a:t/>
            </a:r>
            <a:br>
              <a:rPr lang="de-DE" sz="1200" dirty="0" smtClean="0"/>
            </a:br>
            <a:r>
              <a:rPr lang="de-DE" sz="1200" dirty="0" smtClean="0"/>
              <a:t>Die Workstation soll zu Google zwei HTTP-Verbindungen aufmachen. Füllen Sie die folgende </a:t>
            </a:r>
            <a:r>
              <a:rPr lang="de-DE" sz="1200" dirty="0" err="1" smtClean="0"/>
              <a:t>Masquerading</a:t>
            </a:r>
            <a:r>
              <a:rPr lang="de-DE" sz="1200" dirty="0" smtClean="0"/>
              <a:t>-Tabelle mit den dann </a:t>
            </a:r>
            <a:r>
              <a:rPr lang="de-DE" sz="1200" dirty="0" err="1" smtClean="0"/>
              <a:t>vorzufindenen</a:t>
            </a:r>
            <a:r>
              <a:rPr lang="de-DE" sz="1200" dirty="0" smtClean="0"/>
              <a:t> Inhalten:</a:t>
            </a:r>
          </a:p>
        </p:txBody>
      </p:sp>
      <p:sp>
        <p:nvSpPr>
          <p:cNvPr id="7" name="Text Box 22"/>
          <p:cNvSpPr txBox="1">
            <a:spLocks noChangeArrowheads="1"/>
          </p:cNvSpPr>
          <p:nvPr/>
        </p:nvSpPr>
        <p:spPr bwMode="auto">
          <a:xfrm>
            <a:off x="304800" y="323528"/>
            <a:ext cx="6096000" cy="3637919"/>
          </a:xfrm>
          <a:prstGeom prst="rect">
            <a:avLst/>
          </a:prstGeom>
          <a:noFill/>
          <a:ln w="25400" algn="ctr">
            <a:noFill/>
            <a:miter lim="800000"/>
            <a:headEnd/>
            <a:tailEnd/>
          </a:ln>
        </p:spPr>
        <p:txBody>
          <a:bodyPr>
            <a:spAutoFit/>
          </a:bodyPr>
          <a:lstStyle/>
          <a:p>
            <a:pPr marL="457200" indent="-457200" defTabSz="762000">
              <a:buFont typeface="Wingdings" panose="05000000000000000000" pitchFamily="2" charset="2"/>
              <a:buAutoNum type="alphaUcParenR" startAt="3"/>
            </a:pPr>
            <a:r>
              <a:rPr lang="de-DE" sz="1200" dirty="0" smtClean="0"/>
              <a:t>Für die Netzwerkanbindung Ihrer </a:t>
            </a:r>
            <a:r>
              <a:rPr lang="de-DE" sz="1200" dirty="0" err="1" smtClean="0"/>
              <a:t>Renderingfarm</a:t>
            </a:r>
            <a:r>
              <a:rPr lang="de-DE" sz="1200" dirty="0" smtClean="0"/>
              <a:t> stehen drei getrennte </a:t>
            </a:r>
            <a:r>
              <a:rPr lang="de-DE" sz="1200" dirty="0" err="1" smtClean="0"/>
              <a:t>Uplinks</a:t>
            </a:r>
            <a:r>
              <a:rPr lang="de-DE" sz="1200" dirty="0" smtClean="0"/>
              <a:t> zur Verfügung, jeder davon hat eine Verfügbarkeit von 80%. Damit die </a:t>
            </a:r>
            <a:r>
              <a:rPr lang="de-DE" sz="1200" dirty="0" err="1" smtClean="0"/>
              <a:t>Uplinks</a:t>
            </a:r>
            <a:r>
              <a:rPr lang="de-DE" sz="1200" dirty="0" smtClean="0"/>
              <a:t> funktionieren, müssen die Endgeräte mit Strom versorgt werden: die Stromversorgung hat eine Verfügbarkeit von 50%. Wie hoch ist die </a:t>
            </a:r>
            <a:r>
              <a:rPr lang="de-DE" sz="1200" dirty="0"/>
              <a:t>V</a:t>
            </a:r>
            <a:r>
              <a:rPr lang="de-DE" sz="1200" dirty="0" smtClean="0"/>
              <a:t>erfügbarkeit der Netzwerkanbindung?</a:t>
            </a:r>
          </a:p>
          <a:p>
            <a:pPr marL="457200" indent="-457200" defTabSz="762000">
              <a:buFont typeface="Wingdings" panose="05000000000000000000" pitchFamily="2" charset="2"/>
              <a:buAutoNum type="alphaUcParenR" startAt="3"/>
            </a:pPr>
            <a:r>
              <a:rPr lang="de-DE" sz="1200" dirty="0" smtClean="0"/>
              <a:t>Auch bei den Systemen auf denen letztlich die Tricks in Ihrem neuen Film gerendert werden spielt Redundanz eine Rolle, jedoch erlaubt die Lizenz der Rendering-Software immer nur einen aktiven Haupt-Server. Daher haben Sie sich für eine einfache 1:1 Redundanz mit einem aktiven und einem passiven System entschlossen.</a:t>
            </a:r>
          </a:p>
          <a:p>
            <a:pPr marL="914400" lvl="1" indent="-457200" defTabSz="762000">
              <a:buFont typeface="+mj-lt"/>
              <a:buAutoNum type="arabicPeriod"/>
            </a:pPr>
            <a:r>
              <a:rPr lang="de-DE" sz="1200" dirty="0" smtClean="0"/>
              <a:t>Auf welchen Ebenen könnten Sie ein Takeover zwischen dem aktiven und dem passiven System durchführen?</a:t>
            </a:r>
          </a:p>
          <a:p>
            <a:pPr marL="914400" lvl="1" indent="-457200" defTabSz="762000">
              <a:buFont typeface="+mj-lt"/>
              <a:buAutoNum type="arabicPeriod"/>
            </a:pPr>
            <a:r>
              <a:rPr lang="de-DE" sz="1200" dirty="0" smtClean="0"/>
              <a:t>In welchen Eigenschaften unterscheiden sich diese Ebenen zur Service-Übernahme? Stellen Sie strukturiert Vor- und Nachteile gegenüber!</a:t>
            </a:r>
          </a:p>
          <a:p>
            <a:pPr marL="914400" lvl="1" indent="-457200" defTabSz="762000">
              <a:buFont typeface="+mj-lt"/>
              <a:buAutoNum type="arabicPeriod"/>
            </a:pPr>
            <a:r>
              <a:rPr lang="de-DE" sz="1200" dirty="0" smtClean="0"/>
              <a:t>Welche Rolle hat dabei der </a:t>
            </a:r>
            <a:r>
              <a:rPr lang="de-DE" sz="1200" dirty="0" err="1" smtClean="0"/>
              <a:t>Heartbeat</a:t>
            </a:r>
            <a:r>
              <a:rPr lang="de-DE" sz="1200" dirty="0" smtClean="0"/>
              <a:t>?</a:t>
            </a:r>
            <a:endParaRPr lang="de-DE" sz="1200" dirty="0"/>
          </a:p>
          <a:p>
            <a:pPr marL="914400" lvl="1" indent="-457200" defTabSz="762000">
              <a:buFont typeface="+mj-lt"/>
              <a:buAutoNum type="arabicPeriod"/>
            </a:pPr>
            <a:r>
              <a:rPr lang="de-DE" sz="1200" dirty="0" smtClean="0"/>
              <a:t>Welche Methoden, so einen </a:t>
            </a:r>
            <a:r>
              <a:rPr lang="de-DE" sz="1200" dirty="0" err="1" smtClean="0"/>
              <a:t>Heartbeat</a:t>
            </a:r>
            <a:r>
              <a:rPr lang="de-DE" sz="1200" dirty="0" smtClean="0"/>
              <a:t> zu implementieren fallen Ihnen ein?</a:t>
            </a:r>
          </a:p>
          <a:p>
            <a:pPr marL="914400" lvl="1" indent="-457200" defTabSz="762000">
              <a:buFont typeface="+mj-lt"/>
              <a:buAutoNum type="arabicPeriod"/>
            </a:pPr>
            <a:r>
              <a:rPr lang="de-DE" sz="1200" dirty="0" smtClean="0"/>
              <a:t>Was versteht man unter einer „Split Brain“ Situation?</a:t>
            </a:r>
          </a:p>
        </p:txBody>
      </p:sp>
      <p:cxnSp>
        <p:nvCxnSpPr>
          <p:cNvPr id="8" name="Gerade Verbindung 7"/>
          <p:cNvCxnSpPr/>
          <p:nvPr/>
        </p:nvCxnSpPr>
        <p:spPr>
          <a:xfrm>
            <a:off x="1201489" y="6470203"/>
            <a:ext cx="4613250" cy="16669"/>
          </a:xfrm>
          <a:prstGeom prst="line">
            <a:avLst/>
          </a:prstGeom>
          <a:ln w="254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9" name="Gruppieren 11"/>
          <p:cNvGrpSpPr>
            <a:grpSpLocks/>
          </p:cNvGrpSpPr>
          <p:nvPr/>
        </p:nvGrpSpPr>
        <p:grpSpPr bwMode="auto">
          <a:xfrm>
            <a:off x="2636912" y="6194843"/>
            <a:ext cx="576064" cy="576064"/>
            <a:chOff x="3286116" y="1714488"/>
            <a:chExt cx="900000" cy="900000"/>
          </a:xfrm>
        </p:grpSpPr>
        <p:sp>
          <p:nvSpPr>
            <p:cNvPr id="10" name="Abgerundetes Rechteck 9"/>
            <p:cNvSpPr/>
            <p:nvPr/>
          </p:nvSpPr>
          <p:spPr>
            <a:xfrm>
              <a:off x="3286116" y="1714488"/>
              <a:ext cx="900000" cy="900000"/>
            </a:xfrm>
            <a:prstGeom prst="roundRect">
              <a:avLst/>
            </a:prstGeom>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latin typeface="Arial" pitchFamily="34" charset="0"/>
                <a:cs typeface="Arial" pitchFamily="34" charset="0"/>
              </a:endParaRPr>
            </a:p>
          </p:txBody>
        </p:sp>
        <p:sp>
          <p:nvSpPr>
            <p:cNvPr id="11" name="Pfeil in vier Richtungen 10"/>
            <p:cNvSpPr/>
            <p:nvPr/>
          </p:nvSpPr>
          <p:spPr>
            <a:xfrm>
              <a:off x="3357545" y="1785916"/>
              <a:ext cx="720635" cy="720635"/>
            </a:xfrm>
            <a:prstGeom prst="quadArrow">
              <a:avLst>
                <a:gd name="adj1" fmla="val 13665"/>
                <a:gd name="adj2" fmla="val 22500"/>
                <a:gd name="adj3" fmla="val 22500"/>
              </a:avLst>
            </a:prstGeom>
          </p:spPr>
          <p:style>
            <a:lnRef idx="1">
              <a:schemeClr val="dk1"/>
            </a:lnRef>
            <a:fillRef idx="2">
              <a:schemeClr val="dk1"/>
            </a:fillRef>
            <a:effectRef idx="1">
              <a:schemeClr val="dk1"/>
            </a:effectRef>
            <a:fontRef idx="minor">
              <a:schemeClr val="dk1"/>
            </a:fontRef>
          </p:style>
          <p:txBody>
            <a:bodyPr anchor="ctr"/>
            <a:lstStyle/>
            <a:p>
              <a:pPr algn="ctr">
                <a:defRPr/>
              </a:pPr>
              <a:endParaRPr lang="de-DE">
                <a:latin typeface="Arial" pitchFamily="34" charset="0"/>
                <a:cs typeface="Arial" pitchFamily="34" charset="0"/>
              </a:endParaRPr>
            </a:p>
          </p:txBody>
        </p:sp>
      </p:grpSp>
      <p:pic>
        <p:nvPicPr>
          <p:cNvPr id="12" name="Picture 2" descr="C:\Programme\Microsoft Office\MEDIA\CAGCAT10\j019538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133" y="6020147"/>
            <a:ext cx="90963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3" descr="C:\Dokumente und Einstellungen\fischi\Lokale Einstellungen\Temporary Internet Files\Content.IE5\U5QBOPWN\MCj0424790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6707" y="6020147"/>
            <a:ext cx="896937"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Cloud"/>
          <p:cNvSpPr>
            <a:spLocks noChangeAspect="1" noEditPoints="1" noChangeArrowheads="1"/>
          </p:cNvSpPr>
          <p:nvPr/>
        </p:nvSpPr>
        <p:spPr bwMode="auto">
          <a:xfrm>
            <a:off x="3870523" y="6156176"/>
            <a:ext cx="1074405" cy="72008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1">
            <a:schemeClr val="dk1"/>
          </a:lnRef>
          <a:fillRef idx="2">
            <a:schemeClr val="dk1"/>
          </a:fillRef>
          <a:effectRef idx="1">
            <a:schemeClr val="dk1"/>
          </a:effectRef>
          <a:fontRef idx="minor">
            <a:schemeClr val="dk1"/>
          </a:fontRef>
        </p:style>
        <p:txBody>
          <a:bodyPr anchor="ctr"/>
          <a:lstStyle/>
          <a:p>
            <a:pPr algn="ctr">
              <a:buNone/>
              <a:defRPr/>
            </a:pPr>
            <a:r>
              <a:rPr lang="de-DE" sz="1200" dirty="0">
                <a:latin typeface="Arial" pitchFamily="34" charset="0"/>
                <a:cs typeface="Arial" pitchFamily="34" charset="0"/>
              </a:rPr>
              <a:t>Internet</a:t>
            </a:r>
          </a:p>
        </p:txBody>
      </p:sp>
      <p:sp>
        <p:nvSpPr>
          <p:cNvPr id="15" name="Textfeld 14"/>
          <p:cNvSpPr txBox="1">
            <a:spLocks noChangeArrowheads="1"/>
          </p:cNvSpPr>
          <p:nvPr/>
        </p:nvSpPr>
        <p:spPr bwMode="auto">
          <a:xfrm>
            <a:off x="812423" y="5653281"/>
            <a:ext cx="92845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de-DE" altLang="de-DE" sz="1100" dirty="0" smtClean="0"/>
              <a:t>10.0.0.2/27</a:t>
            </a:r>
          </a:p>
          <a:p>
            <a:pPr eaLnBrk="1" hangingPunct="1">
              <a:spcBef>
                <a:spcPct val="0"/>
              </a:spcBef>
              <a:buFontTx/>
              <a:buNone/>
            </a:pPr>
            <a:r>
              <a:rPr lang="de-DE" altLang="de-DE" sz="1100" dirty="0" smtClean="0"/>
              <a:t>Workstation</a:t>
            </a:r>
            <a:endParaRPr lang="de-DE" altLang="de-DE" sz="1100" dirty="0"/>
          </a:p>
        </p:txBody>
      </p:sp>
      <p:sp>
        <p:nvSpPr>
          <p:cNvPr id="16" name="Textfeld 15"/>
          <p:cNvSpPr txBox="1">
            <a:spLocks noChangeArrowheads="1"/>
          </p:cNvSpPr>
          <p:nvPr/>
        </p:nvSpPr>
        <p:spPr bwMode="auto">
          <a:xfrm>
            <a:off x="2060848" y="5966574"/>
            <a:ext cx="88838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de-DE" altLang="de-DE" sz="1100" dirty="0" smtClean="0"/>
              <a:t>10.0.0.1/27</a:t>
            </a:r>
            <a:endParaRPr lang="de-DE" altLang="de-DE" sz="1100" dirty="0"/>
          </a:p>
        </p:txBody>
      </p:sp>
      <p:sp>
        <p:nvSpPr>
          <p:cNvPr id="17" name="Textfeld 16"/>
          <p:cNvSpPr txBox="1">
            <a:spLocks noChangeArrowheads="1"/>
          </p:cNvSpPr>
          <p:nvPr/>
        </p:nvSpPr>
        <p:spPr bwMode="auto">
          <a:xfrm>
            <a:off x="2924944" y="5966574"/>
            <a:ext cx="112402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de-DE" altLang="de-DE" sz="1100" dirty="0"/>
              <a:t>193.196.1.1/31</a:t>
            </a:r>
          </a:p>
        </p:txBody>
      </p:sp>
      <p:sp>
        <p:nvSpPr>
          <p:cNvPr id="18" name="Textfeld 17"/>
          <p:cNvSpPr txBox="1">
            <a:spLocks noChangeArrowheads="1"/>
          </p:cNvSpPr>
          <p:nvPr/>
        </p:nvSpPr>
        <p:spPr bwMode="auto">
          <a:xfrm>
            <a:off x="5382691" y="5653281"/>
            <a:ext cx="63991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de-DE" altLang="de-DE" sz="1100" dirty="0"/>
              <a:t>1.2.3.4</a:t>
            </a:r>
          </a:p>
          <a:p>
            <a:pPr eaLnBrk="1" hangingPunct="1">
              <a:spcBef>
                <a:spcPct val="0"/>
              </a:spcBef>
              <a:buFontTx/>
              <a:buNone/>
            </a:pPr>
            <a:r>
              <a:rPr lang="de-DE" altLang="de-DE" sz="1100" dirty="0"/>
              <a:t>Google</a:t>
            </a:r>
          </a:p>
        </p:txBody>
      </p:sp>
      <p:graphicFrame>
        <p:nvGraphicFramePr>
          <p:cNvPr id="57" name="Tabelle 56"/>
          <p:cNvGraphicFramePr>
            <a:graphicFrameLocks noGrp="1"/>
          </p:cNvGraphicFramePr>
          <p:nvPr>
            <p:extLst>
              <p:ext uri="{D42A27DB-BD31-4B8C-83A1-F6EECF244321}">
                <p14:modId xmlns:p14="http://schemas.microsoft.com/office/powerpoint/2010/main" val="1465572774"/>
              </p:ext>
            </p:extLst>
          </p:nvPr>
        </p:nvGraphicFramePr>
        <p:xfrm>
          <a:off x="574572" y="7452320"/>
          <a:ext cx="5734749" cy="1080120"/>
        </p:xfrm>
        <a:graphic>
          <a:graphicData uri="http://schemas.openxmlformats.org/drawingml/2006/table">
            <a:tbl>
              <a:tblPr firstRow="1" bandRow="1">
                <a:tableStyleId>{21E4AEA4-8DFA-4A89-87EB-49C32662AFE0}</a:tableStyleId>
              </a:tblPr>
              <a:tblGrid>
                <a:gridCol w="1080120"/>
                <a:gridCol w="792088"/>
                <a:gridCol w="1082841"/>
                <a:gridCol w="789367"/>
                <a:gridCol w="1198244"/>
                <a:gridCol w="792089"/>
              </a:tblGrid>
              <a:tr h="216024">
                <a:tc>
                  <a:txBody>
                    <a:bodyPr/>
                    <a:lstStyle/>
                    <a:p>
                      <a:r>
                        <a:rPr lang="de-DE" sz="900" b="1" dirty="0" smtClean="0">
                          <a:latin typeface="Arial" pitchFamily="34" charset="0"/>
                          <a:cs typeface="Arial" pitchFamily="34" charset="0"/>
                        </a:rPr>
                        <a:t>SRC IP</a:t>
                      </a:r>
                      <a:endParaRPr lang="de-DE" sz="900" b="1" dirty="0">
                        <a:latin typeface="Arial" pitchFamily="34" charset="0"/>
                        <a:cs typeface="Arial" pitchFamily="34" charset="0"/>
                      </a:endParaRPr>
                    </a:p>
                  </a:txBody>
                  <a:tcPr marL="91439" marR="91439" marT="45678" marB="45678"/>
                </a:tc>
                <a:tc>
                  <a:txBody>
                    <a:bodyPr/>
                    <a:lstStyle/>
                    <a:p>
                      <a:r>
                        <a:rPr lang="de-DE" sz="900" b="1" dirty="0" smtClean="0">
                          <a:latin typeface="Arial" pitchFamily="34" charset="0"/>
                          <a:cs typeface="Arial" pitchFamily="34" charset="0"/>
                        </a:rPr>
                        <a:t>SRC PORT</a:t>
                      </a:r>
                      <a:endParaRPr lang="de-DE" sz="900" b="1" dirty="0">
                        <a:latin typeface="Arial" pitchFamily="34" charset="0"/>
                        <a:cs typeface="Arial" pitchFamily="34" charset="0"/>
                      </a:endParaRPr>
                    </a:p>
                  </a:txBody>
                  <a:tcPr marL="91439" marR="91439" marT="45678" marB="45678"/>
                </a:tc>
                <a:tc>
                  <a:txBody>
                    <a:bodyPr/>
                    <a:lstStyle/>
                    <a:p>
                      <a:r>
                        <a:rPr lang="de-DE" sz="900" b="1" dirty="0" smtClean="0">
                          <a:latin typeface="Arial" pitchFamily="34" charset="0"/>
                          <a:cs typeface="Arial" pitchFamily="34" charset="0"/>
                        </a:rPr>
                        <a:t>NAT IP</a:t>
                      </a:r>
                      <a:endParaRPr lang="de-DE" sz="900" b="1" dirty="0">
                        <a:latin typeface="Arial" pitchFamily="34" charset="0"/>
                        <a:cs typeface="Arial" pitchFamily="34" charset="0"/>
                      </a:endParaRPr>
                    </a:p>
                  </a:txBody>
                  <a:tcPr marL="91439" marR="91439" marT="45678" marB="45678"/>
                </a:tc>
                <a:tc>
                  <a:txBody>
                    <a:bodyPr/>
                    <a:lstStyle/>
                    <a:p>
                      <a:r>
                        <a:rPr lang="de-DE" sz="900" b="1" dirty="0" smtClean="0">
                          <a:latin typeface="Arial" pitchFamily="34" charset="0"/>
                          <a:cs typeface="Arial" pitchFamily="34" charset="0"/>
                        </a:rPr>
                        <a:t>NAT PORT</a:t>
                      </a:r>
                      <a:endParaRPr lang="de-DE" sz="900" b="1" dirty="0">
                        <a:latin typeface="Arial" pitchFamily="34" charset="0"/>
                        <a:cs typeface="Arial" pitchFamily="34" charset="0"/>
                      </a:endParaRPr>
                    </a:p>
                  </a:txBody>
                  <a:tcPr marL="91439" marR="91439" marT="45678" marB="45678"/>
                </a:tc>
                <a:tc>
                  <a:txBody>
                    <a:bodyPr/>
                    <a:lstStyle/>
                    <a:p>
                      <a:r>
                        <a:rPr lang="de-DE" sz="900" b="1" dirty="0" smtClean="0">
                          <a:latin typeface="Arial" pitchFamily="34" charset="0"/>
                          <a:cs typeface="Arial" pitchFamily="34" charset="0"/>
                        </a:rPr>
                        <a:t>DST IP</a:t>
                      </a:r>
                      <a:endParaRPr lang="de-DE" sz="900" b="1" dirty="0">
                        <a:latin typeface="Arial" pitchFamily="34" charset="0"/>
                        <a:cs typeface="Arial" pitchFamily="34" charset="0"/>
                      </a:endParaRPr>
                    </a:p>
                  </a:txBody>
                  <a:tcPr marL="91439" marR="91439" marT="45678" marB="45678"/>
                </a:tc>
                <a:tc>
                  <a:txBody>
                    <a:bodyPr/>
                    <a:lstStyle/>
                    <a:p>
                      <a:r>
                        <a:rPr lang="de-DE" sz="900" b="1" dirty="0" smtClean="0">
                          <a:latin typeface="Arial" pitchFamily="34" charset="0"/>
                          <a:cs typeface="Arial" pitchFamily="34" charset="0"/>
                        </a:rPr>
                        <a:t>DST PORT</a:t>
                      </a:r>
                      <a:endParaRPr lang="de-DE" sz="900" b="1" dirty="0">
                        <a:latin typeface="Arial" pitchFamily="34" charset="0"/>
                        <a:cs typeface="Arial" pitchFamily="34" charset="0"/>
                      </a:endParaRPr>
                    </a:p>
                  </a:txBody>
                  <a:tcPr marL="91439" marR="91439" marT="45678" marB="45678"/>
                </a:tc>
              </a:tr>
              <a:tr h="419556">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r>
              <a:tr h="432048">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c>
                  <a:txBody>
                    <a:bodyPr/>
                    <a:lstStyle/>
                    <a:p>
                      <a:endParaRPr lang="de-DE" sz="900" b="1" dirty="0">
                        <a:latin typeface="Arial" pitchFamily="34" charset="0"/>
                        <a:cs typeface="Arial" pitchFamily="34" charset="0"/>
                      </a:endParaRPr>
                    </a:p>
                  </a:txBody>
                  <a:tcPr marL="91439" marR="91439" marT="45678" marB="45678"/>
                </a:tc>
              </a:tr>
            </a:tbl>
          </a:graphicData>
        </a:graphic>
      </p:graphicFrame>
      <p:sp>
        <p:nvSpPr>
          <p:cNvPr id="59" name="Cloud"/>
          <p:cNvSpPr>
            <a:spLocks noChangeAspect="1" noEditPoints="1" noChangeArrowheads="1"/>
          </p:cNvSpPr>
          <p:nvPr/>
        </p:nvSpPr>
        <p:spPr bwMode="auto">
          <a:xfrm>
            <a:off x="1772816" y="6228184"/>
            <a:ext cx="752084" cy="504056"/>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ln>
            <a:headEnd/>
            <a:tailEnd/>
          </a:ln>
        </p:spPr>
        <p:style>
          <a:lnRef idx="1">
            <a:schemeClr val="dk1"/>
          </a:lnRef>
          <a:fillRef idx="2">
            <a:schemeClr val="dk1"/>
          </a:fillRef>
          <a:effectRef idx="1">
            <a:schemeClr val="dk1"/>
          </a:effectRef>
          <a:fontRef idx="minor">
            <a:schemeClr val="dk1"/>
          </a:fontRef>
        </p:style>
        <p:txBody>
          <a:bodyPr anchor="ctr"/>
          <a:lstStyle/>
          <a:p>
            <a:pPr algn="ctr">
              <a:buNone/>
              <a:defRPr/>
            </a:pPr>
            <a:r>
              <a:rPr lang="de-DE" sz="1200" dirty="0" smtClean="0">
                <a:latin typeface="Arial" pitchFamily="34" charset="0"/>
                <a:cs typeface="Arial" pitchFamily="34" charset="0"/>
              </a:rPr>
              <a:t>LAN</a:t>
            </a:r>
            <a:endParaRPr lang="de-DE" sz="1200" dirty="0">
              <a:latin typeface="Arial" pitchFamily="34" charset="0"/>
              <a:cs typeface="Arial" pitchFamily="34" charset="0"/>
            </a:endParaRPr>
          </a:p>
        </p:txBody>
      </p:sp>
      <p:sp>
        <p:nvSpPr>
          <p:cNvPr id="60" name="Textfeld 59"/>
          <p:cNvSpPr txBox="1">
            <a:spLocks noChangeArrowheads="1"/>
          </p:cNvSpPr>
          <p:nvPr/>
        </p:nvSpPr>
        <p:spPr bwMode="auto">
          <a:xfrm>
            <a:off x="2564904" y="6758662"/>
            <a:ext cx="75693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Arial" charset="0"/>
                <a:cs typeface="Arial" charset="0"/>
              </a:defRPr>
            </a:lvl1pPr>
            <a:lvl2pPr marL="742950" indent="-285750" eaLnBrk="0" hangingPunct="0">
              <a:spcBef>
                <a:spcPct val="20000"/>
              </a:spcBef>
              <a:buFont typeface="Arial" charset="0"/>
              <a:buChar char="–"/>
              <a:defRPr sz="2800">
                <a:solidFill>
                  <a:schemeClr val="tx1"/>
                </a:solidFill>
                <a:latin typeface="Arial" charset="0"/>
                <a:cs typeface="Arial" charset="0"/>
              </a:defRPr>
            </a:lvl2pPr>
            <a:lvl3pPr marL="1143000" indent="-228600" eaLnBrk="0" hangingPunct="0">
              <a:spcBef>
                <a:spcPct val="20000"/>
              </a:spcBef>
              <a:buFont typeface="Arial" charset="0"/>
              <a:buChar char="•"/>
              <a:defRPr sz="2400">
                <a:solidFill>
                  <a:schemeClr val="tx1"/>
                </a:solidFill>
                <a:latin typeface="Arial" charset="0"/>
                <a:cs typeface="Arial" charset="0"/>
              </a:defRPr>
            </a:lvl3pPr>
            <a:lvl4pPr marL="1600200" indent="-228600" eaLnBrk="0" hangingPunct="0">
              <a:spcBef>
                <a:spcPct val="20000"/>
              </a:spcBef>
              <a:buFont typeface="Arial" charset="0"/>
              <a:buChar char="–"/>
              <a:defRPr sz="2000">
                <a:solidFill>
                  <a:schemeClr val="tx1"/>
                </a:solidFill>
                <a:latin typeface="Arial" charset="0"/>
                <a:cs typeface="Arial" charset="0"/>
              </a:defRPr>
            </a:lvl4pPr>
            <a:lvl5pPr marL="2057400" indent="-228600" eaLnBrk="0" hangingPunct="0">
              <a:spcBef>
                <a:spcPct val="20000"/>
              </a:spcBef>
              <a:buFont typeface="Arial" charset="0"/>
              <a:buChar char="»"/>
              <a:defRPr sz="2000">
                <a:solidFill>
                  <a:schemeClr val="tx1"/>
                </a:solidFill>
                <a:latin typeface="Arial" charset="0"/>
                <a:cs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cs typeface="Arial" charset="0"/>
              </a:defRPr>
            </a:lvl9pPr>
          </a:lstStyle>
          <a:p>
            <a:pPr eaLnBrk="1" hangingPunct="1">
              <a:spcBef>
                <a:spcPct val="0"/>
              </a:spcBef>
              <a:buFontTx/>
              <a:buNone/>
            </a:pPr>
            <a:r>
              <a:rPr lang="de-DE" altLang="de-DE" sz="1100" dirty="0" smtClean="0"/>
              <a:t>NAT-GW</a:t>
            </a:r>
            <a:endParaRPr lang="de-DE" altLang="de-DE" sz="1100" dirty="0"/>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2"/>
          <p:cNvSpPr txBox="1">
            <a:spLocks noChangeArrowheads="1"/>
          </p:cNvSpPr>
          <p:nvPr/>
        </p:nvSpPr>
        <p:spPr bwMode="auto">
          <a:xfrm>
            <a:off x="332656" y="323528"/>
            <a:ext cx="6096000" cy="4524315"/>
          </a:xfrm>
          <a:prstGeom prst="rect">
            <a:avLst/>
          </a:prstGeom>
          <a:noFill/>
          <a:ln w="25400" algn="ctr">
            <a:noFill/>
            <a:miter lim="800000"/>
            <a:headEnd/>
            <a:tailEnd/>
          </a:ln>
        </p:spPr>
        <p:txBody>
          <a:bodyPr>
            <a:spAutoFit/>
          </a:bodyPr>
          <a:lstStyle/>
          <a:p>
            <a:pPr marL="457200" indent="-457200" defTabSz="762000">
              <a:buFontTx/>
              <a:buAutoNum type="alphaUcParenR" startAt="2"/>
            </a:pPr>
            <a:r>
              <a:rPr lang="de-DE" sz="1200" dirty="0" smtClean="0"/>
              <a:t>Als Film-Produzent von </a:t>
            </a:r>
            <a:r>
              <a:rPr lang="de-DE" sz="1200" dirty="0"/>
              <a:t>Star </a:t>
            </a:r>
            <a:r>
              <a:rPr lang="de-DE" sz="1200" dirty="0" err="1" smtClean="0"/>
              <a:t>Wors</a:t>
            </a:r>
            <a:r>
              <a:rPr lang="de-DE" sz="1200" baseline="30000" dirty="0" err="1" smtClean="0"/>
              <a:t>TM</a:t>
            </a:r>
            <a:r>
              <a:rPr lang="de-DE" sz="1200" dirty="0"/>
              <a:t> </a:t>
            </a:r>
            <a:r>
              <a:rPr lang="de-DE" sz="1200" dirty="0" smtClean="0"/>
              <a:t>haben Sie natürlich auch stets ein Auge auf Piraten, die Ihre wertvollen Inhalte stehlen möchten. Da kann es schon mal vorkommen, dass Sie zurückschlagen müssen und Informationen über einen Angreifer herausfinden müssen. Schreiben Sie hierzu in Pseudocode zunächst einen einfachen Port-Scanner</a:t>
            </a:r>
            <a:r>
              <a:rPr lang="de-DE" sz="1200" dirty="0"/>
              <a:t>!</a:t>
            </a:r>
            <a:endParaRPr lang="de-DE" sz="1200" dirty="0" smtClean="0"/>
          </a:p>
          <a:p>
            <a:pPr marL="457200" indent="-457200" defTabSz="762000">
              <a:buFontTx/>
              <a:buAutoNum type="alphaUcParenR" startAt="2"/>
            </a:pPr>
            <a:r>
              <a:rPr lang="de-DE" sz="1200" dirty="0" smtClean="0"/>
              <a:t>Nun müssen Sie aber auch überwachen, wann, von woher und wie Sie angegriffen werden – dazu dient Ihnen erweiterte Loganalyse als Intrusion </a:t>
            </a:r>
            <a:r>
              <a:rPr lang="de-DE" sz="1200" dirty="0" err="1" smtClean="0"/>
              <a:t>Detection</a:t>
            </a:r>
            <a:r>
              <a:rPr lang="de-DE" sz="1200" dirty="0" smtClean="0"/>
              <a:t>. Beschreiben Sie Ihren Setup, am besten anhand eines kleinen Übersichtsbildes!</a:t>
            </a:r>
          </a:p>
          <a:p>
            <a:pPr marL="457200" indent="-457200" defTabSz="762000">
              <a:buFontTx/>
              <a:buAutoNum type="alphaUcParenR" startAt="2"/>
            </a:pPr>
            <a:r>
              <a:rPr lang="de-DE" sz="1200" dirty="0" smtClean="0"/>
              <a:t>Manche Angreifer sitzen auch auf der Leitung, dann kommt es zu ARP-Spoofing. Welche Schritte sind hier nacheinander erforderlich, um erfolgreich per ARP-Spoofing als Angreifer Verkehr mitschneiden zu können?</a:t>
            </a:r>
          </a:p>
          <a:p>
            <a:pPr marL="457200" indent="-457200" defTabSz="762000">
              <a:buFontTx/>
              <a:buAutoNum type="alphaUcParenR" startAt="2"/>
            </a:pPr>
            <a:r>
              <a:rPr lang="de-DE" sz="1200" dirty="0" smtClean="0"/>
              <a:t>Sehr viele genervte Angreifer möchten auch einfach nur ihren Betrieb stören, da ihnen der drittletzte Film (darin machten Sie sich ausführlich über </a:t>
            </a:r>
            <a:r>
              <a:rPr lang="de-DE" sz="1200" dirty="0" err="1" smtClean="0"/>
              <a:t>Nerds</a:t>
            </a:r>
            <a:r>
              <a:rPr lang="de-DE" sz="1200" dirty="0" smtClean="0"/>
              <a:t> lustig) nicht gefallen hat. In diesem Fall kann es zu </a:t>
            </a:r>
            <a:r>
              <a:rPr lang="de-DE" sz="1200" dirty="0" err="1" smtClean="0"/>
              <a:t>DDoS</a:t>
            </a:r>
            <a:r>
              <a:rPr lang="de-DE" sz="1200" dirty="0" smtClean="0"/>
              <a:t> Angriffen kommen. Sie haben sich ausführlich mit dem Thema befasst: welche Phasen und Vorgänge gibt es im Allgemeinen, wenn eine Infrastruktur für </a:t>
            </a:r>
            <a:r>
              <a:rPr lang="de-DE" sz="1200" dirty="0" err="1" smtClean="0"/>
              <a:t>DDoS</a:t>
            </a:r>
            <a:r>
              <a:rPr lang="de-DE" sz="1200" dirty="0" smtClean="0"/>
              <a:t> durch Angreifer geschaffen und dann erstmalig genutzt werden soll? </a:t>
            </a:r>
          </a:p>
          <a:p>
            <a:pPr marL="457200" indent="-457200" defTabSz="762000">
              <a:buFontTx/>
              <a:buAutoNum type="alphaUcParenR" startAt="2"/>
            </a:pPr>
            <a:r>
              <a:rPr lang="de-DE" sz="1200" dirty="0" smtClean="0"/>
              <a:t>Die Ursache vieler Sicherheitsprobleme auch in Ihrer Produktionsfirma sind </a:t>
            </a:r>
            <a:r>
              <a:rPr lang="de-DE" sz="1200" dirty="0" err="1" smtClean="0"/>
              <a:t>Buffer</a:t>
            </a:r>
            <a:r>
              <a:rPr lang="de-DE" sz="1200" dirty="0" smtClean="0"/>
              <a:t> Overflows. Welche Abhilfen (oder Ansätze von Abhilfen) gibt es gegen </a:t>
            </a:r>
            <a:r>
              <a:rPr lang="de-DE" sz="1200" dirty="0" err="1" smtClean="0"/>
              <a:t>Buffer</a:t>
            </a:r>
            <a:r>
              <a:rPr lang="de-DE" sz="1200" dirty="0" smtClean="0"/>
              <a:t> Overflows? </a:t>
            </a:r>
          </a:p>
          <a:p>
            <a:pPr marL="457200" indent="-457200" defTabSz="762000">
              <a:buFontTx/>
              <a:buAutoNum type="alphaUcParenR" startAt="2"/>
            </a:pPr>
            <a:r>
              <a:rPr lang="de-DE" sz="1200" dirty="0" smtClean="0"/>
              <a:t>Bei der Ausnutzung solcher </a:t>
            </a:r>
            <a:r>
              <a:rPr lang="de-DE" sz="1200" dirty="0" err="1" smtClean="0"/>
              <a:t>Buffer</a:t>
            </a:r>
            <a:r>
              <a:rPr lang="de-DE" sz="1200" dirty="0" smtClean="0"/>
              <a:t> Overflows werden oft NOP-Rutschen verwendet. Zu welchem Zweck? Wie lange sollte so eine NOP-Rutsche sein?</a:t>
            </a:r>
          </a:p>
        </p:txBody>
      </p:sp>
    </p:spTree>
    <p:extLst>
      <p:ext uri="{BB962C8B-B14F-4D97-AF65-F5344CB8AC3E}">
        <p14:creationId xmlns:p14="http://schemas.microsoft.com/office/powerpoint/2010/main" val="1806430620"/>
      </p:ext>
    </p:extLst>
  </p:cSld>
  <p:clrMapOvr>
    <a:masterClrMapping/>
  </p:clrMapOvr>
  <p:transition>
    <p:zoom/>
  </p:transition>
</p:sld>
</file>

<file path=ppt/theme/theme1.xml><?xml version="1.0" encoding="utf-8"?>
<a:theme xmlns:a="http://schemas.openxmlformats.org/drawingml/2006/main" name="an_2">
  <a:themeElements>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n_2">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alpha val="50000"/>
          </a:srgbClr>
        </a:solidFill>
        <a:ln w="25400" cap="flat" cmpd="sng" algn="ctr">
          <a:solidFill>
            <a:srgbClr val="80008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n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n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n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n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n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n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n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n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n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n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n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n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616</Words>
  <Application>Microsoft Office PowerPoint</Application>
  <PresentationFormat>Bildschirmpräsentation (4:3)</PresentationFormat>
  <Paragraphs>68</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an_2</vt:lpstr>
      <vt:lpstr>IT Security  Klausur an der Hochschule Karlsruhe - Technik und Wirtschaft Wintersemester 2015/16, Montag, 01.02.2016, 14:00 Uhr</vt:lpstr>
      <vt:lpstr>PowerPoint-Präsentation</vt:lpstr>
      <vt:lpstr>PowerPoint-Präsentation</vt:lpstr>
    </vt:vector>
  </TitlesOfParts>
  <Company>HiLAN GmbH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Network Security</dc:title>
  <dc:creator>Georg Magschok</dc:creator>
  <cp:lastModifiedBy>gio</cp:lastModifiedBy>
  <cp:revision>560</cp:revision>
  <cp:lastPrinted>1999-04-01T10:27:55Z</cp:lastPrinted>
  <dcterms:created xsi:type="dcterms:W3CDTF">1999-06-08T13:15:35Z</dcterms:created>
  <dcterms:modified xsi:type="dcterms:W3CDTF">2016-01-31T15:07:56Z</dcterms:modified>
</cp:coreProperties>
</file>