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6797675" cy="9926638"/>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varScale="1">
        <p:scale>
          <a:sx n="100" d="100"/>
          <a:sy n="100" d="100"/>
        </p:scale>
        <p:origin x="47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IT Security </a:t>
            </a:r>
            <a:br>
              <a:rPr lang="de-DE" sz="2000" dirty="0" smtClean="0"/>
            </a:br>
            <a:r>
              <a:rPr lang="de-DE" sz="1000" dirty="0" smtClean="0"/>
              <a:t>Klausur an der Hochschule Karlsruhe - Technik und Wirtschaft Wintersemester 2019/20, Mittwoch, 12.02.2019, 14:00 Uhr </a:t>
            </a:r>
          </a:p>
        </p:txBody>
      </p:sp>
      <p:sp>
        <p:nvSpPr>
          <p:cNvPr id="1028" name="Rectangle 3"/>
          <p:cNvSpPr>
            <a:spLocks noGrp="1" noChangeArrowheads="1"/>
          </p:cNvSpPr>
          <p:nvPr>
            <p:ph type="subTitle" idx="1"/>
          </p:nvPr>
        </p:nvSpPr>
        <p:spPr>
          <a:xfrm>
            <a:off x="381000" y="1370013"/>
            <a:ext cx="6019800" cy="825724"/>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a:t>
            </a:r>
            <a:r>
              <a:rPr lang="de-DE" sz="1000" dirty="0" smtClean="0">
                <a:solidFill>
                  <a:schemeClr val="tx2"/>
                </a:solidFill>
              </a:rPr>
              <a:t>10 </a:t>
            </a:r>
            <a:r>
              <a:rPr lang="de-DE" sz="1000" dirty="0">
                <a:solidFill>
                  <a:schemeClr val="tx2"/>
                </a:solidFill>
              </a:rPr>
              <a:t>Punkte</a:t>
            </a:r>
            <a:endParaRPr lang="de-DE" sz="2000" dirty="0">
              <a:solidFill>
                <a:schemeClr val="tx2"/>
              </a:solidFill>
            </a:endParaRPr>
          </a:p>
        </p:txBody>
      </p:sp>
      <p:sp>
        <p:nvSpPr>
          <p:cNvPr id="1030" name="Rectangle 9"/>
          <p:cNvSpPr>
            <a:spLocks noChangeArrowheads="1"/>
          </p:cNvSpPr>
          <p:nvPr/>
        </p:nvSpPr>
        <p:spPr bwMode="auto">
          <a:xfrm>
            <a:off x="404664" y="4690864"/>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)__/8   </a:t>
            </a:r>
            <a:r>
              <a:rPr lang="de-DE" sz="1000" dirty="0">
                <a:solidFill>
                  <a:schemeClr val="tx2"/>
                </a:solidFill>
              </a:rPr>
              <a:t>B</a:t>
            </a:r>
            <a:r>
              <a:rPr lang="de-DE" sz="1000" dirty="0" smtClean="0">
                <a:solidFill>
                  <a:schemeClr val="tx2"/>
                </a:solidFill>
              </a:rPr>
              <a:t>)__/8   C</a:t>
            </a:r>
            <a:r>
              <a:rPr lang="de-DE" sz="1000" dirty="0" smtClean="0">
                <a:solidFill>
                  <a:schemeClr val="tx2"/>
                </a:solidFill>
              </a:rPr>
              <a:t>)__/6   </a:t>
            </a:r>
            <a:r>
              <a:rPr lang="de-DE" sz="1000" dirty="0" smtClean="0">
                <a:solidFill>
                  <a:schemeClr val="tx2"/>
                </a:solidFill>
              </a:rPr>
              <a:t>D)__/8   			__/30 </a:t>
            </a:r>
            <a:r>
              <a:rPr lang="de-DE" sz="1000" dirty="0">
                <a:solidFill>
                  <a:schemeClr val="tx2"/>
                </a:solidFill>
              </a:rPr>
              <a:t>Punkte</a:t>
            </a:r>
          </a:p>
        </p:txBody>
      </p:sp>
      <p:sp>
        <p:nvSpPr>
          <p:cNvPr id="1032" name="Text Box 21"/>
          <p:cNvSpPr txBox="1">
            <a:spLocks noChangeArrowheads="1"/>
          </p:cNvSpPr>
          <p:nvPr/>
        </p:nvSpPr>
        <p:spPr bwMode="auto">
          <a:xfrm>
            <a:off x="381000" y="2844547"/>
            <a:ext cx="6019800" cy="1791260"/>
          </a:xfrm>
          <a:prstGeom prst="rect">
            <a:avLst/>
          </a:prstGeom>
          <a:noFill/>
          <a:ln w="25400">
            <a:noFill/>
            <a:miter lim="800000"/>
            <a:headEnd/>
            <a:tailEnd/>
          </a:ln>
          <a:scene3d>
            <a:camera prst="perspectiveRelaxedModerately"/>
            <a:lightRig rig="threePt" dir="t"/>
          </a:scene3d>
        </p:spPr>
        <p:txBody>
          <a:bodyPr>
            <a:spAutoFit/>
          </a:bodyPr>
          <a:lstStyle/>
          <a:p>
            <a:pPr algn="ctr" defTabSz="762000">
              <a:buNone/>
            </a:pPr>
            <a:r>
              <a:rPr lang="de-DE" sz="1200" dirty="0" smtClean="0"/>
              <a:t>Begriffswelt</a:t>
            </a:r>
          </a:p>
          <a:p>
            <a:pPr algn="ctr" defTabSz="762000">
              <a:buNone/>
            </a:pPr>
            <a:r>
              <a:rPr lang="de-DE" sz="1200" dirty="0" smtClean="0"/>
              <a:t>Bei Star </a:t>
            </a:r>
            <a:r>
              <a:rPr lang="de-DE" sz="1200" dirty="0" err="1" smtClean="0"/>
              <a:t>Wars</a:t>
            </a:r>
            <a:r>
              <a:rPr lang="de-DE" sz="1200" dirty="0" smtClean="0"/>
              <a:t> ist Imperator Palpatine von den Toten </a:t>
            </a:r>
            <a:endParaRPr lang="de-DE" sz="1200" dirty="0" smtClean="0"/>
          </a:p>
          <a:p>
            <a:pPr algn="ctr" defTabSz="762000">
              <a:buNone/>
            </a:pPr>
            <a:r>
              <a:rPr lang="de-DE" sz="1200" dirty="0" smtClean="0"/>
              <a:t>auferstanden und sorgt </a:t>
            </a:r>
            <a:r>
              <a:rPr lang="de-DE" sz="1200" dirty="0" smtClean="0"/>
              <a:t>sich nun um die Sicherheit der Imperialen IT. </a:t>
            </a:r>
          </a:p>
          <a:p>
            <a:pPr algn="ctr" defTabSz="762000">
              <a:buNone/>
            </a:pPr>
            <a:r>
              <a:rPr lang="de-DE" sz="1200" dirty="0" smtClean="0"/>
              <a:t>Erklären Sie ihm bitte kurz schriftlich mindestens 10 der folgenden 11 Begriffe:</a:t>
            </a:r>
          </a:p>
          <a:p>
            <a:pPr algn="ctr" defTabSz="762000">
              <a:buNone/>
            </a:pPr>
            <a:endParaRPr lang="de-DE" sz="1200" dirty="0" smtClean="0"/>
          </a:p>
          <a:p>
            <a:pPr defTabSz="762000" eaLnBrk="0" hangingPunct="0">
              <a:buNone/>
            </a:pPr>
            <a:r>
              <a:rPr lang="de-DE" altLang="de-DE" sz="1200" dirty="0" smtClean="0"/>
              <a:t>Rechtsverbindlichkeit, ISO 27001, </a:t>
            </a:r>
            <a:r>
              <a:rPr lang="de-DE" altLang="de-DE" sz="1200" dirty="0" err="1" smtClean="0"/>
              <a:t>Darth</a:t>
            </a:r>
            <a:r>
              <a:rPr lang="de-DE" altLang="de-DE" sz="1200" dirty="0" smtClean="0"/>
              <a:t> </a:t>
            </a:r>
            <a:r>
              <a:rPr lang="de-DE" altLang="de-DE" sz="1200" dirty="0" err="1" smtClean="0"/>
              <a:t>Vader</a:t>
            </a:r>
            <a:r>
              <a:rPr lang="de-DE" altLang="de-DE" sz="1200" dirty="0" smtClean="0"/>
              <a:t>, </a:t>
            </a:r>
            <a:r>
              <a:rPr lang="de-DE" altLang="de-DE" sz="1200" dirty="0" err="1" smtClean="0"/>
              <a:t>DDoS</a:t>
            </a:r>
            <a:r>
              <a:rPr lang="de-DE" altLang="de-DE" sz="1200" dirty="0" smtClean="0"/>
              <a:t>, Bot, Cross Site Request </a:t>
            </a:r>
            <a:r>
              <a:rPr lang="de-DE" altLang="de-DE" sz="1200" dirty="0" err="1" smtClean="0"/>
              <a:t>Forgery</a:t>
            </a:r>
            <a:r>
              <a:rPr lang="de-DE" altLang="de-DE" sz="1200" dirty="0" smtClean="0"/>
              <a:t>, NAT, TKG, VPN, OWASP, Open SAMM</a:t>
            </a:r>
            <a:endParaRPr lang="de-DE" altLang="de-DE" sz="1200" dirty="0"/>
          </a:p>
          <a:p>
            <a:pPr defTabSz="762000" eaLnBrk="0" hangingPunct="0">
              <a:buNone/>
            </a:pPr>
            <a:endParaRPr lang="en-US" sz="1200" dirty="0" smtClean="0"/>
          </a:p>
        </p:txBody>
      </p:sp>
      <p:sp>
        <p:nvSpPr>
          <p:cNvPr id="1033" name="Text Box 22"/>
          <p:cNvSpPr txBox="1">
            <a:spLocks noChangeArrowheads="1"/>
          </p:cNvSpPr>
          <p:nvPr/>
        </p:nvSpPr>
        <p:spPr bwMode="auto">
          <a:xfrm>
            <a:off x="404664" y="5252703"/>
            <a:ext cx="6096000" cy="3896451"/>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a:t>Welche der folgenden Star </a:t>
            </a:r>
            <a:r>
              <a:rPr lang="de-DE" sz="1200" dirty="0" err="1"/>
              <a:t>Wars</a:t>
            </a:r>
            <a:r>
              <a:rPr lang="de-DE" sz="1200" dirty="0"/>
              <a:t> Technologien erfordert als Design-Ziel Zuverlässigkeit, und welche Verfügbarkeit? Kreuzen Sie </a:t>
            </a:r>
            <a:r>
              <a:rPr lang="de-DE" sz="1200" dirty="0" smtClean="0"/>
              <a:t>an</a:t>
            </a:r>
            <a:r>
              <a:rPr lang="de-DE" sz="1200" dirty="0"/>
              <a:t> </a:t>
            </a:r>
            <a:r>
              <a:rPr lang="de-DE" sz="1200" dirty="0" smtClean="0"/>
              <a:t>und begründen Sie jeweils kurz!</a:t>
            </a:r>
            <a:r>
              <a:rPr lang="de-DE" sz="1200" dirty="0"/>
              <a:t/>
            </a:r>
            <a:br>
              <a:rPr lang="de-DE" sz="1200" dirty="0"/>
            </a:br>
            <a:r>
              <a:rPr lang="de-DE" sz="1200" dirty="0"/>
              <a:t>				</a:t>
            </a:r>
            <a:r>
              <a:rPr lang="de-DE" sz="1200" dirty="0" smtClean="0"/>
              <a:t>        Zuverlässigkeit </a:t>
            </a:r>
            <a:r>
              <a:rPr lang="de-DE" sz="1200" dirty="0"/>
              <a:t>Verfügbarkeit</a:t>
            </a:r>
            <a:br>
              <a:rPr lang="de-DE" sz="1200" dirty="0"/>
            </a:br>
            <a:r>
              <a:rPr lang="de-DE" sz="1200" dirty="0" err="1"/>
              <a:t>Medikit</a:t>
            </a:r>
            <a:r>
              <a:rPr lang="de-DE" sz="1200" dirty="0"/>
              <a:t> (Kombination aus Injektion + </a:t>
            </a:r>
            <a:r>
              <a:rPr lang="de-DE" sz="1200" dirty="0" err="1" smtClean="0"/>
              <a:t>Defibrilator</a:t>
            </a:r>
            <a:r>
              <a:rPr lang="de-DE" sz="1200" dirty="0" smtClean="0"/>
              <a:t>)	[  ]</a:t>
            </a:r>
            <a:r>
              <a:rPr lang="de-DE" sz="1200" dirty="0"/>
              <a:t>	</a:t>
            </a:r>
            <a:r>
              <a:rPr lang="de-DE" sz="1200" dirty="0" smtClean="0"/>
              <a:t>[  </a:t>
            </a:r>
            <a:r>
              <a:rPr lang="de-DE" sz="1200" dirty="0"/>
              <a:t>]</a:t>
            </a:r>
            <a:br>
              <a:rPr lang="de-DE" sz="1200" dirty="0"/>
            </a:br>
            <a:r>
              <a:rPr lang="de-DE" sz="1200" dirty="0" err="1" smtClean="0"/>
              <a:t>Supremacy</a:t>
            </a:r>
            <a:r>
              <a:rPr lang="de-DE" sz="1200" dirty="0" smtClean="0"/>
              <a:t> (Raumschiff)-Antrieb)		[  ]	[  ]</a:t>
            </a:r>
            <a:br>
              <a:rPr lang="de-DE" sz="1200" dirty="0" smtClean="0"/>
            </a:br>
            <a:r>
              <a:rPr lang="de-DE" sz="1200" dirty="0" err="1" smtClean="0"/>
              <a:t>Blaster</a:t>
            </a:r>
            <a:r>
              <a:rPr lang="de-DE" sz="1200" dirty="0" smtClean="0"/>
              <a:t> (Waffe)				[  ]	[  ]</a:t>
            </a:r>
            <a:br>
              <a:rPr lang="de-DE" sz="1200" dirty="0" smtClean="0"/>
            </a:br>
            <a:r>
              <a:rPr lang="de-DE" sz="1200" dirty="0" smtClean="0"/>
              <a:t>R2-D2 (</a:t>
            </a:r>
            <a:r>
              <a:rPr lang="de-DE" sz="1200" dirty="0" err="1" smtClean="0"/>
              <a:t>Astromechdroide</a:t>
            </a:r>
            <a:r>
              <a:rPr lang="de-DE" sz="1200" dirty="0" smtClean="0"/>
              <a:t>, Roboter)		[  ]	[  ]</a:t>
            </a:r>
          </a:p>
          <a:p>
            <a:pPr marL="457200" indent="-457200" defTabSz="762000">
              <a:buFontTx/>
              <a:buAutoNum type="alphaUcParenR"/>
            </a:pPr>
            <a:r>
              <a:rPr lang="de-DE" sz="1200" dirty="0" smtClean="0"/>
              <a:t>Um auch wirklich sicher zu gehen, dass Planeten zerstört werden können, lässt Imperator Palpatine drei Todessterne bauen. Mindestens einer davon muss funktionieren, um einen Planeten zu zerstören. Jeder Todesstern hat eine Ausfallwahrscheinlichkeit von 50%. Außerdem darf kein Jedi kommen, wenn ein Jedi kommt, zerstört er alle drei – die Wahrscheinlichkeit dass ein Jedi auftaucht ist 80%.</a:t>
            </a:r>
            <a:br>
              <a:rPr lang="de-DE" sz="1200" dirty="0" smtClean="0"/>
            </a:br>
            <a:r>
              <a:rPr lang="de-DE" sz="1200" dirty="0" smtClean="0"/>
              <a:t>Wie groß ist die Verfügbarkeit der Planetenzerstörungskräfte von Palpatine?</a:t>
            </a:r>
          </a:p>
          <a:p>
            <a:pPr marL="457200" indent="-457200" defTabSz="762000">
              <a:buFontTx/>
              <a:buAutoNum type="alphaUcParenR"/>
            </a:pPr>
            <a:r>
              <a:rPr lang="de-DE" sz="1200" dirty="0" smtClean="0"/>
              <a:t>Mitarbeiter der Sturmtruppen machen häufig </a:t>
            </a:r>
            <a:r>
              <a:rPr lang="de-DE" sz="1200" dirty="0"/>
              <a:t>F</a:t>
            </a:r>
            <a:r>
              <a:rPr lang="de-DE" sz="1200" dirty="0" smtClean="0"/>
              <a:t>ehler in der Wartung und Bedienung sicherheitsrelevanter Soft- und Hardware. Nennen Sie Maßnahmen aus dem Umfeld der IT-Security um die Wahrscheinlichkeit solcher Fehler zu verringern.</a:t>
            </a:r>
          </a:p>
          <a:p>
            <a:pPr marL="457200" indent="-457200" defTabSz="762000">
              <a:buFontTx/>
              <a:buAutoNum type="alphaUcParenR"/>
            </a:pPr>
            <a:endParaRPr lang="de-DE" sz="1200" dirty="0" smtClean="0"/>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2242592"/>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)__/8   B)__/7   C)__/10   D)__/5   E)__/6   F)__/7   G)__/7   H)__/10	__/60 </a:t>
            </a:r>
            <a:r>
              <a:rPr lang="de-DE" sz="1000" dirty="0">
                <a:solidFill>
                  <a:schemeClr val="tx2"/>
                </a:solidFill>
              </a:rPr>
              <a:t>Punkte</a:t>
            </a:r>
          </a:p>
        </p:txBody>
      </p:sp>
      <p:sp>
        <p:nvSpPr>
          <p:cNvPr id="5" name="Text Box 22"/>
          <p:cNvSpPr txBox="1">
            <a:spLocks noChangeArrowheads="1"/>
          </p:cNvSpPr>
          <p:nvPr/>
        </p:nvSpPr>
        <p:spPr bwMode="auto">
          <a:xfrm>
            <a:off x="332656" y="2975854"/>
            <a:ext cx="6096000" cy="5484578"/>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a:t>Software, die </a:t>
            </a:r>
            <a:r>
              <a:rPr lang="de-DE" sz="1200" dirty="0" smtClean="0"/>
              <a:t>für den Todesstern </a:t>
            </a:r>
            <a:r>
              <a:rPr lang="de-DE" sz="1200" dirty="0"/>
              <a:t>notwendig ist, entsteht in einem Entwicklungsprozess den man in verschiede Phasen unterteilen kann. Ordnen sie die SSDLC Aktivitäten der richtigen Phase zu: </a:t>
            </a:r>
            <a:br>
              <a:rPr lang="de-DE" sz="1200" dirty="0"/>
            </a:br>
            <a:r>
              <a:rPr lang="de-DE" sz="1200" dirty="0">
                <a:latin typeface="Courier New" panose="02070309020205020404" pitchFamily="49" charset="0"/>
                <a:cs typeface="Courier New" panose="02070309020205020404" pitchFamily="49" charset="0"/>
              </a:rPr>
              <a:t>Anforderungsphase		</a:t>
            </a:r>
            <a:r>
              <a:rPr lang="de-DE" sz="1200" dirty="0" err="1">
                <a:latin typeface="Courier New" panose="02070309020205020404" pitchFamily="49" charset="0"/>
                <a:cs typeface="Courier New" panose="02070309020205020404" pitchFamily="49" charset="0"/>
              </a:rPr>
              <a:t>Fuzzing</a:t>
            </a:r>
            <a:r>
              <a:rPr lang="de-DE" sz="1200" dirty="0">
                <a:latin typeface="Courier New" panose="02070309020205020404" pitchFamily="49" charset="0"/>
                <a:cs typeface="Courier New" panose="02070309020205020404" pitchFamily="49" charset="0"/>
              </a:rPr>
              <a:t> Tests</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Entwurfsphase		</a:t>
            </a:r>
            <a:r>
              <a:rPr lang="de-DE" sz="1200" dirty="0" smtClean="0">
                <a:latin typeface="Courier New" panose="02070309020205020404" pitchFamily="49" charset="0"/>
                <a:cs typeface="Courier New" panose="02070309020205020404" pitchFamily="49" charset="0"/>
              </a:rPr>
              <a:t>Bedrohungsmodellierung</a:t>
            </a:r>
            <a:r>
              <a:rPr lang="de-DE" sz="1200" dirty="0">
                <a:latin typeface="Courier New" panose="02070309020205020404" pitchFamily="49" charset="0"/>
                <a:cs typeface="Courier New" panose="02070309020205020404" pitchFamily="49" charset="0"/>
              </a:rPr>
              <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Entwicklungsphase		Reaktionsplan</a:t>
            </a:r>
            <a:br>
              <a:rPr lang="de-DE" sz="1200" dirty="0">
                <a:latin typeface="Courier New" panose="02070309020205020404" pitchFamily="49" charset="0"/>
                <a:cs typeface="Courier New" panose="02070309020205020404" pitchFamily="49" charset="0"/>
              </a:rPr>
            </a:br>
            <a:r>
              <a:rPr lang="de-DE" sz="1200" dirty="0">
                <a:latin typeface="Courier New" panose="02070309020205020404" pitchFamily="49" charset="0"/>
                <a:cs typeface="Courier New" panose="02070309020205020404" pitchFamily="49" charset="0"/>
              </a:rPr>
              <a:t>Überprüfungsphase		Risikobewertung</a:t>
            </a:r>
            <a:br>
              <a:rPr lang="de-DE" sz="1200" dirty="0">
                <a:latin typeface="Courier New" panose="02070309020205020404" pitchFamily="49" charset="0"/>
                <a:cs typeface="Courier New" panose="02070309020205020404" pitchFamily="49" charset="0"/>
              </a:rPr>
            </a:br>
            <a:r>
              <a:rPr lang="de-DE" sz="1200" dirty="0" err="1">
                <a:latin typeface="Courier New" panose="02070309020205020404" pitchFamily="49" charset="0"/>
                <a:cs typeface="Courier New" panose="02070309020205020404" pitchFamily="49" charset="0"/>
              </a:rPr>
              <a:t>Deploymentphase</a:t>
            </a:r>
            <a:r>
              <a:rPr lang="de-DE" sz="1200" dirty="0">
                <a:latin typeface="Courier New" panose="02070309020205020404" pitchFamily="49" charset="0"/>
                <a:cs typeface="Courier New" panose="02070309020205020404" pitchFamily="49" charset="0"/>
              </a:rPr>
              <a:t>		Statische Code </a:t>
            </a:r>
            <a:r>
              <a:rPr lang="de-DE" sz="1200" dirty="0" smtClean="0">
                <a:latin typeface="Courier New" panose="02070309020205020404" pitchFamily="49" charset="0"/>
                <a:cs typeface="Courier New" panose="02070309020205020404" pitchFamily="49" charset="0"/>
              </a:rPr>
              <a:t>Analyse</a:t>
            </a:r>
          </a:p>
          <a:p>
            <a:pPr marL="457200" indent="-457200" defTabSz="762000">
              <a:buFontTx/>
              <a:buAutoNum type="alphaUcParenR"/>
            </a:pPr>
            <a:r>
              <a:rPr lang="de-DE" sz="1200" dirty="0" smtClean="0"/>
              <a:t>Welche </a:t>
            </a:r>
            <a:r>
              <a:rPr lang="de-DE" sz="1200" dirty="0"/>
              <a:t>der folgenden Aussagen sind falsch (bitte streichen): </a:t>
            </a:r>
          </a:p>
          <a:p>
            <a:pPr marL="914400" lvl="1" indent="-457200" defTabSz="762000"/>
            <a:r>
              <a:rPr lang="de-DE" sz="1200" dirty="0" err="1"/>
              <a:t>Stateful</a:t>
            </a:r>
            <a:r>
              <a:rPr lang="de-DE" sz="1200" dirty="0"/>
              <a:t> </a:t>
            </a:r>
            <a:r>
              <a:rPr lang="de-DE" sz="1200" dirty="0" err="1" smtClean="0"/>
              <a:t>Inspection</a:t>
            </a:r>
            <a:r>
              <a:rPr lang="de-DE" sz="1200" dirty="0" smtClean="0"/>
              <a:t> </a:t>
            </a:r>
            <a:r>
              <a:rPr lang="de-DE" sz="1200" dirty="0"/>
              <a:t>Filter funktionieren nur mit zustandsbehafteten Protokollen</a:t>
            </a:r>
          </a:p>
          <a:p>
            <a:pPr marL="914400" lvl="1" indent="-457200" defTabSz="762000"/>
            <a:r>
              <a:rPr lang="de-DE" sz="1200" dirty="0"/>
              <a:t>Statische Filter arbeiten mit Heuristiken</a:t>
            </a:r>
          </a:p>
          <a:p>
            <a:pPr marL="914400" lvl="1" indent="-457200" defTabSz="762000"/>
            <a:r>
              <a:rPr lang="de-DE" sz="1200" dirty="0"/>
              <a:t>Beim Erstellen von Filterregeln sollten nur ungewünschte Vorgänge gefiltert werden</a:t>
            </a:r>
          </a:p>
          <a:p>
            <a:pPr marL="914400" lvl="1" indent="-457200" defTabSz="762000"/>
            <a:r>
              <a:rPr lang="de-DE" sz="1200" dirty="0"/>
              <a:t>Intrusion </a:t>
            </a:r>
            <a:r>
              <a:rPr lang="de-DE" sz="1200" dirty="0" err="1"/>
              <a:t>Prevention</a:t>
            </a:r>
            <a:r>
              <a:rPr lang="de-DE" sz="1200" dirty="0"/>
              <a:t> Systeme finden alle Attacken</a:t>
            </a:r>
          </a:p>
          <a:p>
            <a:pPr marL="914400" lvl="1" indent="-457200" defTabSz="762000"/>
            <a:r>
              <a:rPr lang="de-DE" sz="1200" dirty="0"/>
              <a:t>Intrusion </a:t>
            </a:r>
            <a:r>
              <a:rPr lang="de-DE" sz="1200" dirty="0" err="1"/>
              <a:t>Prevention</a:t>
            </a:r>
            <a:r>
              <a:rPr lang="de-DE" sz="1200" dirty="0"/>
              <a:t> Systeme müssen nur einmalig konfiguriert werden</a:t>
            </a:r>
          </a:p>
          <a:p>
            <a:pPr marL="914400" lvl="1" indent="-457200" defTabSz="762000"/>
            <a:r>
              <a:rPr lang="de-DE" sz="1200" dirty="0"/>
              <a:t>Statische Filter schreibt man am besten selbst</a:t>
            </a:r>
          </a:p>
          <a:p>
            <a:pPr marL="914400" lvl="1" indent="-457200" defTabSz="762000"/>
            <a:r>
              <a:rPr lang="de-DE" sz="1200" dirty="0"/>
              <a:t>Dynamische Filter können per Rate Limit implementiert sein</a:t>
            </a:r>
          </a:p>
          <a:p>
            <a:pPr marL="914400" lvl="1" indent="-457200" defTabSz="762000"/>
            <a:r>
              <a:rPr lang="de-DE" sz="1200" dirty="0"/>
              <a:t>Statische Filter lassen sich durch Spoofing täuschen</a:t>
            </a:r>
          </a:p>
          <a:p>
            <a:pPr marL="457200" indent="-457200" defTabSz="762000">
              <a:buFontTx/>
              <a:buAutoNum type="alphaUcParenR"/>
            </a:pPr>
            <a:r>
              <a:rPr lang="de-DE" sz="1200" dirty="0"/>
              <a:t>Schreiben Sie in Pseudocode einen einfachen Paketfilter, der am Internet-Anschluss von </a:t>
            </a:r>
            <a:r>
              <a:rPr lang="de-DE" sz="1200" dirty="0" err="1" smtClean="0"/>
              <a:t>Palpatines</a:t>
            </a:r>
            <a:r>
              <a:rPr lang="de-DE" sz="1200" dirty="0" smtClean="0"/>
              <a:t> RZ </a:t>
            </a:r>
            <a:r>
              <a:rPr lang="de-DE" sz="1200" dirty="0"/>
              <a:t>für Sicherheit sorgen soll. Zugriffe per HTTPS (Port 443) müssen von überallher erlaubt sein, per SSH (Port 25) nur von IP 193.196.64.5, und wenn Zugriffe auf E-Mail (SMTP, Port 25) erfolgen, so soll </a:t>
            </a:r>
            <a:r>
              <a:rPr lang="de-DE" sz="1200" dirty="0" smtClean="0"/>
              <a:t>Palpatine benachrichtigt </a:t>
            </a:r>
            <a:r>
              <a:rPr lang="de-DE" sz="1200" dirty="0"/>
              <a:t>werden.</a:t>
            </a:r>
          </a:p>
          <a:p>
            <a:pPr marL="457200" indent="-457200" defTabSz="762000">
              <a:buFontTx/>
              <a:buAutoNum type="alphaUcParenR"/>
            </a:pPr>
            <a:r>
              <a:rPr lang="de-DE" sz="1200" dirty="0"/>
              <a:t>Neben technischen Maßnahmen sind auch Regeln ein wichtiger Mechanismus, um Security zu stärken. Entwerfen Sie eine </a:t>
            </a:r>
            <a:r>
              <a:rPr lang="de-DE" sz="1200" dirty="0" err="1"/>
              <a:t>Policy</a:t>
            </a:r>
            <a:r>
              <a:rPr lang="de-DE" sz="1200" dirty="0"/>
              <a:t> (min. 5 Regeln) für </a:t>
            </a:r>
            <a:r>
              <a:rPr lang="de-DE" sz="1200" dirty="0" err="1" smtClean="0"/>
              <a:t>Sturmtruppler</a:t>
            </a:r>
            <a:r>
              <a:rPr lang="de-DE" sz="1200" dirty="0" smtClean="0"/>
              <a:t>, </a:t>
            </a:r>
            <a:r>
              <a:rPr lang="de-DE" sz="1200" dirty="0"/>
              <a:t>die zu Wartungsarbeiten ins RZ müssen</a:t>
            </a:r>
            <a:r>
              <a:rPr lang="de-DE" sz="1200" dirty="0" smtClean="0"/>
              <a:t>.</a:t>
            </a:r>
            <a:endParaRPr lang="de-DE" sz="1200" dirty="0"/>
          </a:p>
        </p:txBody>
      </p:sp>
      <p:sp>
        <p:nvSpPr>
          <p:cNvPr id="6" name="Text Box 22"/>
          <p:cNvSpPr txBox="1">
            <a:spLocks noChangeArrowheads="1"/>
          </p:cNvSpPr>
          <p:nvPr/>
        </p:nvSpPr>
        <p:spPr bwMode="auto">
          <a:xfrm>
            <a:off x="332656" y="899592"/>
            <a:ext cx="6096000" cy="1015663"/>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4"/>
            </a:pPr>
            <a:r>
              <a:rPr lang="de-DE" sz="1200" dirty="0" smtClean="0"/>
              <a:t>Welches </a:t>
            </a:r>
            <a:r>
              <a:rPr lang="de-DE" sz="1200" dirty="0"/>
              <a:t>bzw. welche Schutzziel(e) werden mit der Umsetzung der untenstehenden Maßnahmen jeweils verfolgt (Hinweis: lässt sich gut in einer Tabelle darstellen)? </a:t>
            </a:r>
            <a:br>
              <a:rPr lang="de-DE" sz="1200" dirty="0"/>
            </a:br>
            <a:r>
              <a:rPr lang="de-DE" sz="1200" dirty="0"/>
              <a:t>Verschlüsselung, 4-Augen Prinzip, RAID, </a:t>
            </a:r>
            <a:r>
              <a:rPr lang="de-DE" sz="1200" dirty="0" smtClean="0"/>
              <a:t>Ersatz-Todesstern, </a:t>
            </a:r>
            <a:r>
              <a:rPr lang="de-DE" sz="1200" dirty="0"/>
              <a:t>Paketfilter, Archivsystem, Zugangskontrolle zum </a:t>
            </a:r>
            <a:r>
              <a:rPr lang="de-DE" sz="1200" dirty="0" smtClean="0"/>
              <a:t>RZ, Digitale Signatur</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2"/>
          <p:cNvSpPr txBox="1">
            <a:spLocks noChangeArrowheads="1"/>
          </p:cNvSpPr>
          <p:nvPr/>
        </p:nvSpPr>
        <p:spPr bwMode="auto">
          <a:xfrm>
            <a:off x="332656" y="395536"/>
            <a:ext cx="6096000" cy="7331238"/>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5"/>
            </a:pPr>
            <a:r>
              <a:rPr lang="de-DE" sz="1200" dirty="0" smtClean="0"/>
              <a:t>Welche </a:t>
            </a:r>
            <a:r>
              <a:rPr lang="de-DE" sz="1200" dirty="0"/>
              <a:t>der folgenden Maßnahmen laden zu Spoofing ein? Bitte ankreuzen.</a:t>
            </a:r>
            <a:br>
              <a:rPr lang="de-DE" sz="1200" dirty="0"/>
            </a:br>
            <a:r>
              <a:rPr lang="de-DE" sz="1200" dirty="0"/>
              <a:t>[   ] Abbildung von MAC Adressen auf IP Adressen</a:t>
            </a:r>
            <a:br>
              <a:rPr lang="de-DE" sz="1200" dirty="0"/>
            </a:br>
            <a:r>
              <a:rPr lang="de-DE" sz="1200" dirty="0"/>
              <a:t>[   ] Filter nach IP-Quelladressen</a:t>
            </a:r>
            <a:br>
              <a:rPr lang="de-DE" sz="1200" dirty="0"/>
            </a:br>
            <a:r>
              <a:rPr lang="de-DE" sz="1200" dirty="0"/>
              <a:t>[   ] Feststellung der Echtheit von Websites durch X.509 basierte Zertifikate</a:t>
            </a:r>
            <a:br>
              <a:rPr lang="de-DE" sz="1200" dirty="0"/>
            </a:br>
            <a:r>
              <a:rPr lang="de-DE" sz="1200" dirty="0"/>
              <a:t>[   ] Zugangskontrolle am </a:t>
            </a:r>
            <a:r>
              <a:rPr lang="de-DE" sz="1200" dirty="0" smtClean="0"/>
              <a:t>Todesstern bzgl</a:t>
            </a:r>
            <a:r>
              <a:rPr lang="de-DE" sz="1200" dirty="0"/>
              <a:t>. </a:t>
            </a:r>
            <a:r>
              <a:rPr lang="de-DE" sz="1200" dirty="0" smtClean="0"/>
              <a:t>Sturmtruppenausweisen</a:t>
            </a:r>
            <a:br>
              <a:rPr lang="de-DE" sz="1200" dirty="0" smtClean="0"/>
            </a:br>
            <a:r>
              <a:rPr lang="de-DE" sz="1200" dirty="0" smtClean="0"/>
              <a:t>[   ] Mails die einen Trojaner enthalten</a:t>
            </a:r>
            <a:br>
              <a:rPr lang="de-DE" sz="1200" dirty="0" smtClean="0"/>
            </a:br>
            <a:r>
              <a:rPr lang="de-DE" sz="1200" dirty="0" smtClean="0"/>
              <a:t>[   ] Biometrische Zugangskontrolle zum Waffensystem des Todessterns </a:t>
            </a:r>
          </a:p>
          <a:p>
            <a:pPr marL="457200" indent="-457200" defTabSz="762000">
              <a:buFontTx/>
              <a:buAutoNum type="alphaUcParenR" startAt="5"/>
            </a:pPr>
            <a:r>
              <a:rPr lang="de-DE" sz="1200" dirty="0" smtClean="0"/>
              <a:t>Der </a:t>
            </a:r>
            <a:r>
              <a:rPr lang="de-DE" sz="1200" dirty="0" smtClean="0"/>
              <a:t>Todesstern wird </a:t>
            </a:r>
            <a:r>
              <a:rPr lang="de-DE" sz="1200" dirty="0"/>
              <a:t>immer wieder von </a:t>
            </a:r>
            <a:r>
              <a:rPr lang="de-DE" sz="1200" dirty="0" err="1"/>
              <a:t>DoS</a:t>
            </a:r>
            <a:r>
              <a:rPr lang="de-DE" sz="1200" dirty="0"/>
              <a:t> Attacken heimgesucht. Welche der folgenden Möglichkeiten sind typische Angriffsflächen für </a:t>
            </a:r>
            <a:r>
              <a:rPr lang="de-DE" sz="1200" dirty="0" err="1"/>
              <a:t>DoS</a:t>
            </a:r>
            <a:r>
              <a:rPr lang="de-DE" sz="1200" dirty="0"/>
              <a:t> und welche für </a:t>
            </a:r>
            <a:r>
              <a:rPr lang="de-DE" sz="1200" dirty="0" err="1"/>
              <a:t>DDoS</a:t>
            </a:r>
            <a:r>
              <a:rPr lang="de-DE" sz="1200" dirty="0"/>
              <a:t> Attacken? Bitte jeweils in den entsprechenden Spalten ankreuzen. </a:t>
            </a:r>
            <a:br>
              <a:rPr lang="de-DE" sz="1200" dirty="0"/>
            </a:br>
            <a:r>
              <a:rPr lang="de-DE" sz="1200" i="1" dirty="0" err="1"/>
              <a:t>DoS</a:t>
            </a:r>
            <a:r>
              <a:rPr lang="de-DE" sz="1200" i="1" dirty="0"/>
              <a:t> </a:t>
            </a:r>
            <a:r>
              <a:rPr lang="de-DE" sz="1200" i="1" dirty="0" err="1"/>
              <a:t>DDoS</a:t>
            </a:r>
            <a:r>
              <a:rPr lang="de-DE" sz="1200" i="1" dirty="0"/>
              <a:t>		       </a:t>
            </a:r>
            <a:r>
              <a:rPr lang="de-DE" sz="1200" i="1" dirty="0" err="1"/>
              <a:t>DoS</a:t>
            </a:r>
            <a:r>
              <a:rPr lang="de-DE" sz="1200" i="1" dirty="0"/>
              <a:t> </a:t>
            </a:r>
            <a:r>
              <a:rPr lang="de-DE" sz="1200" i="1" dirty="0" err="1"/>
              <a:t>DDoS</a:t>
            </a:r>
            <a:r>
              <a:rPr lang="de-DE" sz="1200" i="1" dirty="0"/>
              <a:t/>
            </a:r>
            <a:br>
              <a:rPr lang="de-DE" sz="1200" i="1" dirty="0"/>
            </a:br>
            <a:r>
              <a:rPr lang="de-DE" sz="1200" dirty="0"/>
              <a:t>[   ]    [   ] Protokollschwächen     [   ]   [   ] unterdimensionierte Serversysteme</a:t>
            </a:r>
            <a:br>
              <a:rPr lang="de-DE" sz="1200" dirty="0"/>
            </a:br>
            <a:r>
              <a:rPr lang="de-DE" sz="1200" dirty="0"/>
              <a:t>[   ]    [   ] ineffizienter Code	         [   ]   [   ] Lage des RZ auf einer Insel</a:t>
            </a:r>
            <a:br>
              <a:rPr lang="de-DE" sz="1200" dirty="0"/>
            </a:br>
            <a:r>
              <a:rPr lang="de-DE" sz="1200" dirty="0"/>
              <a:t>[   ]    [   ] Programmierfehler       [   ]   [   ]Leitungslänge im RZ</a:t>
            </a:r>
            <a:br>
              <a:rPr lang="de-DE" sz="1200" dirty="0"/>
            </a:br>
            <a:r>
              <a:rPr lang="de-DE" sz="1200" dirty="0"/>
              <a:t>[   ]    [   ] </a:t>
            </a:r>
            <a:r>
              <a:rPr lang="de-DE" sz="1200" dirty="0" err="1"/>
              <a:t>Amplification</a:t>
            </a:r>
            <a:r>
              <a:rPr lang="de-DE" sz="1200" dirty="0"/>
              <a:t> durch </a:t>
            </a:r>
            <a:r>
              <a:rPr lang="de-DE" sz="1200" dirty="0" err="1"/>
              <a:t>Requestgrößen</a:t>
            </a:r>
            <a:r>
              <a:rPr lang="de-DE" sz="1200" dirty="0"/>
              <a:t/>
            </a:r>
            <a:br>
              <a:rPr lang="de-DE" sz="1200" dirty="0"/>
            </a:br>
            <a:r>
              <a:rPr lang="de-DE" sz="1200" dirty="0"/>
              <a:t>[   ]    [   </a:t>
            </a:r>
            <a:r>
              <a:rPr lang="de-DE" sz="1200" dirty="0" smtClean="0"/>
              <a:t>] </a:t>
            </a:r>
            <a:r>
              <a:rPr lang="de-DE" sz="1200" dirty="0" err="1" smtClean="0"/>
              <a:t>Amplification</a:t>
            </a:r>
            <a:r>
              <a:rPr lang="de-DE" sz="1200" dirty="0" smtClean="0"/>
              <a:t> </a:t>
            </a:r>
            <a:r>
              <a:rPr lang="de-DE" sz="1200" dirty="0"/>
              <a:t>durch </a:t>
            </a:r>
            <a:r>
              <a:rPr lang="de-DE" sz="1200" dirty="0" err="1" smtClean="0"/>
              <a:t>Requestzahlen</a:t>
            </a:r>
            <a:endParaRPr lang="de-DE" sz="1200" dirty="0" smtClean="0"/>
          </a:p>
          <a:p>
            <a:pPr marL="457200" indent="-457200" defTabSz="762000">
              <a:buFontTx/>
              <a:buAutoNum type="alphaUcParenR" startAt="5"/>
            </a:pPr>
            <a:r>
              <a:rPr lang="de-DE" sz="1200" dirty="0"/>
              <a:t>Welche der folgenden Eigenschaften besitzt ein Wurm (nach der Definition aus der Vorlesung) auf jeden Fall? Streichen Sie unzutreffende aus der Liste. Extrapunkt: kennzeichnen Sie optionale Funktionen mit (o): </a:t>
            </a:r>
            <a:br>
              <a:rPr lang="de-DE" sz="1200" dirty="0"/>
            </a:br>
            <a:r>
              <a:rPr lang="de-DE" sz="1200" dirty="0"/>
              <a:t>verbreitet sich über Datenträger</a:t>
            </a:r>
            <a:br>
              <a:rPr lang="de-DE" sz="1200" dirty="0"/>
            </a:br>
            <a:r>
              <a:rPr lang="de-DE" sz="1200" dirty="0"/>
              <a:t>nutzt </a:t>
            </a:r>
            <a:r>
              <a:rPr lang="de-DE" sz="1200" dirty="0" err="1"/>
              <a:t>Buffer</a:t>
            </a:r>
            <a:r>
              <a:rPr lang="de-DE" sz="1200" dirty="0"/>
              <a:t>-Overflows</a:t>
            </a:r>
            <a:br>
              <a:rPr lang="de-DE" sz="1200" dirty="0"/>
            </a:br>
            <a:r>
              <a:rPr lang="de-DE" sz="1200" dirty="0"/>
              <a:t>verbreitet sich selbständig über das Netz</a:t>
            </a:r>
            <a:br>
              <a:rPr lang="de-DE" sz="1200" dirty="0"/>
            </a:br>
            <a:r>
              <a:rPr lang="de-DE" sz="1200" dirty="0"/>
              <a:t>lädt Funktionen nach</a:t>
            </a:r>
            <a:br>
              <a:rPr lang="de-DE" sz="1200" dirty="0"/>
            </a:br>
            <a:r>
              <a:rPr lang="de-DE" sz="1200" dirty="0"/>
              <a:t>hat ein Trojaner</a:t>
            </a:r>
            <a:br>
              <a:rPr lang="de-DE" sz="1200" dirty="0"/>
            </a:br>
            <a:r>
              <a:rPr lang="de-DE" sz="1200" dirty="0"/>
              <a:t>verschlüsselt Festplatten</a:t>
            </a:r>
            <a:br>
              <a:rPr lang="de-DE" sz="1200" dirty="0"/>
            </a:br>
            <a:r>
              <a:rPr lang="de-DE" sz="1200" dirty="0"/>
              <a:t>sucht Opfer</a:t>
            </a:r>
            <a:br>
              <a:rPr lang="de-DE" sz="1200" dirty="0"/>
            </a:br>
            <a:r>
              <a:rPr lang="de-DE" sz="1200" dirty="0"/>
              <a:t>versteckt sich</a:t>
            </a:r>
            <a:br>
              <a:rPr lang="de-DE" sz="1200" dirty="0"/>
            </a:br>
            <a:r>
              <a:rPr lang="de-DE" sz="1200" dirty="0"/>
              <a:t>befällt </a:t>
            </a:r>
            <a:r>
              <a:rPr lang="de-DE" sz="1200" dirty="0" err="1" smtClean="0"/>
              <a:t>Executables</a:t>
            </a:r>
            <a:r>
              <a:rPr lang="de-DE" sz="1200" dirty="0" smtClean="0"/>
              <a:t/>
            </a:r>
            <a:br>
              <a:rPr lang="de-DE" sz="1200" dirty="0" smtClean="0"/>
            </a:br>
            <a:r>
              <a:rPr lang="de-DE" sz="1200" dirty="0" smtClean="0"/>
              <a:t>macht </a:t>
            </a:r>
            <a:r>
              <a:rPr lang="de-DE" sz="1200" dirty="0" err="1" smtClean="0"/>
              <a:t>Cryptomining</a:t>
            </a:r>
            <a:endParaRPr lang="de-DE" sz="1200" dirty="0" smtClean="0">
              <a:solidFill>
                <a:srgbClr val="FF0000"/>
              </a:solidFill>
            </a:endParaRPr>
          </a:p>
          <a:p>
            <a:pPr marL="457200" indent="-457200" defTabSz="762000">
              <a:buFontTx/>
              <a:buAutoNum type="alphaUcParenR" startAt="5"/>
            </a:pPr>
            <a:r>
              <a:rPr lang="de-DE" sz="1200" dirty="0" smtClean="0"/>
              <a:t>Durch einen Spion sind die Rebellen in den Besitz von geheimen Informationen gekommen, dass der Todesstern am Internet angeschlossen ist und durch den langen Bau auf einem veralteten Betriebssystem läuft. </a:t>
            </a:r>
            <a:br>
              <a:rPr lang="de-DE" sz="1200" dirty="0" smtClean="0"/>
            </a:br>
            <a:r>
              <a:rPr lang="de-DE" sz="1200" dirty="0" smtClean="0"/>
              <a:t>Schreiben Sie für die Rebellen eine Schadsoftware, welche eine bekannte </a:t>
            </a:r>
            <a:r>
              <a:rPr lang="de-DE" sz="1200" dirty="0" err="1" smtClean="0"/>
              <a:t>Bufferoverflow</a:t>
            </a:r>
            <a:r>
              <a:rPr lang="de-DE" sz="1200" dirty="0" smtClean="0"/>
              <a:t> Lücke über das Netz ausnutzt und die Funktion „</a:t>
            </a:r>
            <a:r>
              <a:rPr lang="de-DE" sz="1200" dirty="0" err="1" smtClean="0"/>
              <a:t>SchutzschildeDeaktivieren</a:t>
            </a:r>
            <a:r>
              <a:rPr lang="de-DE" sz="1200" dirty="0" smtClean="0"/>
              <a:t>()“ ausführt. </a:t>
            </a:r>
          </a:p>
          <a:p>
            <a:pPr marL="457200" indent="-457200" defTabSz="762000">
              <a:buFontTx/>
              <a:buAutoNum type="alphaUcParenR" startAt="5"/>
            </a:pPr>
            <a:endParaRPr lang="de-DE" sz="1200" dirty="0"/>
          </a:p>
          <a:p>
            <a:pPr marL="457200" indent="-457200" defTabSz="762000">
              <a:buFontTx/>
              <a:buAutoNum type="alphaUcParenR" startAt="5"/>
            </a:pPr>
            <a:endParaRPr lang="de-DE" sz="1200" dirty="0"/>
          </a:p>
          <a:p>
            <a:pPr marL="457200" indent="-457200" defTabSz="762000">
              <a:buFontTx/>
              <a:buAutoNum type="alphaUcParenR" startAt="5"/>
            </a:pPr>
            <a:endParaRPr lang="de-DE" sz="1200" dirty="0" smtClean="0"/>
          </a:p>
        </p:txBody>
      </p:sp>
    </p:spTree>
    <p:extLst>
      <p:ext uri="{BB962C8B-B14F-4D97-AF65-F5344CB8AC3E}">
        <p14:creationId xmlns:p14="http://schemas.microsoft.com/office/powerpoint/2010/main" val="1115739146"/>
      </p:ext>
    </p:extLst>
  </p:cSld>
  <p:clrMapOvr>
    <a:masterClrMapping/>
  </p:clrMapOvr>
  <p:transition>
    <p:zoom/>
  </p:transition>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221</Words>
  <Application>Microsoft Office PowerPoint</Application>
  <PresentationFormat>Bildschirmpräsentation (4:3)</PresentationFormat>
  <Paragraphs>36</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Courier New</vt:lpstr>
      <vt:lpstr>Helvetica</vt:lpstr>
      <vt:lpstr>Wingdings</vt:lpstr>
      <vt:lpstr>an_2</vt:lpstr>
      <vt:lpstr>IT Security  Klausur an der Hochschule Karlsruhe - Technik und Wirtschaft Wintersemester 2019/20, Mittwoch, 12.02.2019, 14:00 Uhr </vt:lpstr>
      <vt:lpstr>PowerPoint-Präsentation</vt:lpstr>
      <vt:lpstr>PowerPoint-Präsentation</vt:lpstr>
    </vt:vector>
  </TitlesOfParts>
  <Company>HiLAN GmbH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Michael Fischer</cp:lastModifiedBy>
  <cp:revision>778</cp:revision>
  <cp:lastPrinted>2020-02-12T08:04:07Z</cp:lastPrinted>
  <dcterms:created xsi:type="dcterms:W3CDTF">1999-06-08T13:15:35Z</dcterms:created>
  <dcterms:modified xsi:type="dcterms:W3CDTF">2020-02-12T08:29:57Z</dcterms:modified>
</cp:coreProperties>
</file>