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7"/>
  </p:notesMasterIdLst>
  <p:sldIdLst>
    <p:sldId id="256" r:id="rId3"/>
    <p:sldId id="259" r:id="rId4"/>
    <p:sldId id="258" r:id="rId5"/>
    <p:sldId id="260" r:id="rId6"/>
  </p:sldIdLst>
  <p:sldSz cx="6858000" cy="9144000" type="screen4x3"/>
  <p:notesSz cx="7010400" cy="92964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11"/>
    <p:restoredTop sz="94705"/>
  </p:normalViewPr>
  <p:slideViewPr>
    <p:cSldViewPr snapToGrid="0">
      <p:cViewPr varScale="1">
        <p:scale>
          <a:sx n="112" d="100"/>
          <a:sy n="112" d="100"/>
        </p:scale>
        <p:origin x="320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CFFA774C-7561-294B-933A-305410124BD3}" type="datetimeFigureOut">
              <a:rPr lang="de-DE" smtClean="0"/>
              <a:t>06.02.23</a:t>
            </a:fld>
            <a:endParaRPr lang="de-DE"/>
          </a:p>
        </p:txBody>
      </p:sp>
      <p:sp>
        <p:nvSpPr>
          <p:cNvPr id="4" name="Folienbildplatzhalter 3"/>
          <p:cNvSpPr>
            <a:spLocks noGrp="1" noRot="1" noChangeAspect="1"/>
          </p:cNvSpPr>
          <p:nvPr>
            <p:ph type="sldImg" idx="2"/>
          </p:nvPr>
        </p:nvSpPr>
        <p:spPr>
          <a:xfrm>
            <a:off x="2328863" y="1162050"/>
            <a:ext cx="2352675" cy="31369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208BA87C-048D-7F47-BD03-8A7765D03827}" type="slidenum">
              <a:rPr lang="de-DE" smtClean="0"/>
              <a:t>‹Nr.›</a:t>
            </a:fld>
            <a:endParaRPr lang="de-DE"/>
          </a:p>
        </p:txBody>
      </p:sp>
    </p:spTree>
    <p:extLst>
      <p:ext uri="{BB962C8B-B14F-4D97-AF65-F5344CB8AC3E}">
        <p14:creationId xmlns:p14="http://schemas.microsoft.com/office/powerpoint/2010/main" val="2891570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08BA87C-048D-7F47-BD03-8A7765D03827}" type="slidenum">
              <a:rPr lang="de-DE" smtClean="0"/>
              <a:t>2</a:t>
            </a:fld>
            <a:endParaRPr lang="de-DE"/>
          </a:p>
        </p:txBody>
      </p:sp>
    </p:spTree>
    <p:extLst>
      <p:ext uri="{BB962C8B-B14F-4D97-AF65-F5344CB8AC3E}">
        <p14:creationId xmlns:p14="http://schemas.microsoft.com/office/powerpoint/2010/main" val="1142191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08BA87C-048D-7F47-BD03-8A7765D03827}" type="slidenum">
              <a:rPr lang="de-DE" smtClean="0"/>
              <a:t>3</a:t>
            </a:fld>
            <a:endParaRPr lang="de-DE"/>
          </a:p>
        </p:txBody>
      </p:sp>
    </p:spTree>
    <p:extLst>
      <p:ext uri="{BB962C8B-B14F-4D97-AF65-F5344CB8AC3E}">
        <p14:creationId xmlns:p14="http://schemas.microsoft.com/office/powerpoint/2010/main" val="3054252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endParaRPr lang="en-US" sz="3200" b="0" strike="noStrike" spc="-1">
              <a:solidFill>
                <a:srgbClr val="000000"/>
              </a:solidFill>
              <a:latin typeface="Arial"/>
            </a:endParaRPr>
          </a:p>
        </p:txBody>
      </p:sp>
      <p:sp>
        <p:nvSpPr>
          <p:cNvPr id="24" name="PlaceHolder 2"/>
          <p:cNvSpPr>
            <a:spLocks noGrp="1"/>
          </p:cNvSpPr>
          <p:nvPr>
            <p:ph/>
          </p:nvPr>
        </p:nvSpPr>
        <p:spPr>
          <a:xfrm>
            <a:off x="342720" y="2139480"/>
            <a:ext cx="617184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25" name="PlaceHolder 3"/>
          <p:cNvSpPr>
            <a:spLocks noGrp="1"/>
          </p:cNvSpPr>
          <p:nvPr>
            <p:ph/>
          </p:nvPr>
        </p:nvSpPr>
        <p:spPr>
          <a:xfrm>
            <a:off x="342720" y="4909680"/>
            <a:ext cx="617184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endParaRPr lang="en-US" sz="3200" b="0" strike="noStrike" spc="-1">
              <a:solidFill>
                <a:srgbClr val="000000"/>
              </a:solidFill>
              <a:latin typeface="Arial"/>
            </a:endParaRPr>
          </a:p>
        </p:txBody>
      </p:sp>
      <p:sp>
        <p:nvSpPr>
          <p:cNvPr id="27" name="PlaceHolder 2"/>
          <p:cNvSpPr>
            <a:spLocks noGrp="1"/>
          </p:cNvSpPr>
          <p:nvPr>
            <p:ph/>
          </p:nvPr>
        </p:nvSpPr>
        <p:spPr>
          <a:xfrm>
            <a:off x="342720" y="2139480"/>
            <a:ext cx="301176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28" name="PlaceHolder 3"/>
          <p:cNvSpPr>
            <a:spLocks noGrp="1"/>
          </p:cNvSpPr>
          <p:nvPr>
            <p:ph/>
          </p:nvPr>
        </p:nvSpPr>
        <p:spPr>
          <a:xfrm>
            <a:off x="3505320" y="2139480"/>
            <a:ext cx="301176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29" name="PlaceHolder 4"/>
          <p:cNvSpPr>
            <a:spLocks noGrp="1"/>
          </p:cNvSpPr>
          <p:nvPr>
            <p:ph/>
          </p:nvPr>
        </p:nvSpPr>
        <p:spPr>
          <a:xfrm>
            <a:off x="342720" y="4909680"/>
            <a:ext cx="301176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30" name="PlaceHolder 5"/>
          <p:cNvSpPr>
            <a:spLocks noGrp="1"/>
          </p:cNvSpPr>
          <p:nvPr>
            <p:ph/>
          </p:nvPr>
        </p:nvSpPr>
        <p:spPr>
          <a:xfrm>
            <a:off x="3505320" y="4909680"/>
            <a:ext cx="301176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endParaRPr lang="en-US" sz="3200" b="0" strike="noStrike" spc="-1">
              <a:solidFill>
                <a:srgbClr val="000000"/>
              </a:solidFill>
              <a:latin typeface="Arial"/>
            </a:endParaRPr>
          </a:p>
        </p:txBody>
      </p:sp>
      <p:sp>
        <p:nvSpPr>
          <p:cNvPr id="32" name="PlaceHolder 2"/>
          <p:cNvSpPr>
            <a:spLocks noGrp="1"/>
          </p:cNvSpPr>
          <p:nvPr>
            <p:ph/>
          </p:nvPr>
        </p:nvSpPr>
        <p:spPr>
          <a:xfrm>
            <a:off x="342720" y="2139480"/>
            <a:ext cx="198720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33" name="PlaceHolder 3"/>
          <p:cNvSpPr>
            <a:spLocks noGrp="1"/>
          </p:cNvSpPr>
          <p:nvPr>
            <p:ph/>
          </p:nvPr>
        </p:nvSpPr>
        <p:spPr>
          <a:xfrm>
            <a:off x="2429640" y="2139480"/>
            <a:ext cx="198720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34" name="PlaceHolder 4"/>
          <p:cNvSpPr>
            <a:spLocks noGrp="1"/>
          </p:cNvSpPr>
          <p:nvPr>
            <p:ph/>
          </p:nvPr>
        </p:nvSpPr>
        <p:spPr>
          <a:xfrm>
            <a:off x="4516560" y="2139480"/>
            <a:ext cx="198720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35" name="PlaceHolder 5"/>
          <p:cNvSpPr>
            <a:spLocks noGrp="1"/>
          </p:cNvSpPr>
          <p:nvPr>
            <p:ph/>
          </p:nvPr>
        </p:nvSpPr>
        <p:spPr>
          <a:xfrm>
            <a:off x="342720" y="4909680"/>
            <a:ext cx="198720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36" name="PlaceHolder 6"/>
          <p:cNvSpPr>
            <a:spLocks noGrp="1"/>
          </p:cNvSpPr>
          <p:nvPr>
            <p:ph/>
          </p:nvPr>
        </p:nvSpPr>
        <p:spPr>
          <a:xfrm>
            <a:off x="2429640" y="4909680"/>
            <a:ext cx="198720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37" name="PlaceHolder 7"/>
          <p:cNvSpPr>
            <a:spLocks noGrp="1"/>
          </p:cNvSpPr>
          <p:nvPr>
            <p:ph/>
          </p:nvPr>
        </p:nvSpPr>
        <p:spPr>
          <a:xfrm>
            <a:off x="4516560" y="4909680"/>
            <a:ext cx="198720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endParaRPr lang="en-US" sz="3200" b="0" strike="noStrike" spc="-1">
              <a:solidFill>
                <a:srgbClr val="000000"/>
              </a:solidFill>
              <a:latin typeface="Arial"/>
            </a:endParaRPr>
          </a:p>
        </p:txBody>
      </p:sp>
      <p:sp>
        <p:nvSpPr>
          <p:cNvPr id="41" name="PlaceHolder 2"/>
          <p:cNvSpPr>
            <a:spLocks noGrp="1"/>
          </p:cNvSpPr>
          <p:nvPr>
            <p:ph type="subTitle"/>
          </p:nvPr>
        </p:nvSpPr>
        <p:spPr>
          <a:xfrm>
            <a:off x="342720" y="2139480"/>
            <a:ext cx="6171840" cy="5302800"/>
          </a:xfrm>
          <a:prstGeom prst="rect">
            <a:avLst/>
          </a:prstGeom>
          <a:noFill/>
          <a:ln w="0">
            <a:noFill/>
          </a:ln>
        </p:spPr>
        <p:txBody>
          <a:bodyPr lIns="0" tIns="0" rIns="0" bIns="0" anchor="ctr">
            <a:noAutofit/>
          </a:bodyPr>
          <a:lstStyle/>
          <a:p>
            <a:pPr algn="ctr"/>
            <a:endParaRPr lang="de-DE"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endParaRPr lang="en-US" sz="3200" b="0" strike="noStrike" spc="-1">
              <a:solidFill>
                <a:srgbClr val="000000"/>
              </a:solidFill>
              <a:latin typeface="Arial"/>
            </a:endParaRPr>
          </a:p>
        </p:txBody>
      </p:sp>
      <p:sp>
        <p:nvSpPr>
          <p:cNvPr id="43" name="PlaceHolder 2"/>
          <p:cNvSpPr>
            <a:spLocks noGrp="1"/>
          </p:cNvSpPr>
          <p:nvPr>
            <p:ph/>
          </p:nvPr>
        </p:nvSpPr>
        <p:spPr>
          <a:xfrm>
            <a:off x="342720" y="2139480"/>
            <a:ext cx="6171840" cy="530280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endParaRPr lang="en-US" sz="3200" b="0" strike="noStrike" spc="-1">
              <a:solidFill>
                <a:srgbClr val="000000"/>
              </a:solidFill>
              <a:latin typeface="Arial"/>
            </a:endParaRPr>
          </a:p>
        </p:txBody>
      </p:sp>
      <p:sp>
        <p:nvSpPr>
          <p:cNvPr id="45" name="PlaceHolder 2"/>
          <p:cNvSpPr>
            <a:spLocks noGrp="1"/>
          </p:cNvSpPr>
          <p:nvPr>
            <p:ph/>
          </p:nvPr>
        </p:nvSpPr>
        <p:spPr>
          <a:xfrm>
            <a:off x="342720" y="2139480"/>
            <a:ext cx="3011760" cy="530280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46" name="PlaceHolder 3"/>
          <p:cNvSpPr>
            <a:spLocks noGrp="1"/>
          </p:cNvSpPr>
          <p:nvPr>
            <p:ph/>
          </p:nvPr>
        </p:nvSpPr>
        <p:spPr>
          <a:xfrm>
            <a:off x="3505320" y="2139480"/>
            <a:ext cx="3011760" cy="530280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endParaRPr lang="en-US" sz="3200" b="0" strike="noStrike" spc="-1">
              <a:solidFill>
                <a:srgbClr val="000000"/>
              </a:solid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342720" y="364680"/>
            <a:ext cx="6171840" cy="7076880"/>
          </a:xfrm>
          <a:prstGeom prst="rect">
            <a:avLst/>
          </a:prstGeom>
          <a:noFill/>
          <a:ln w="0">
            <a:noFill/>
          </a:ln>
        </p:spPr>
        <p:txBody>
          <a:bodyPr lIns="0" tIns="0" rIns="0" bIns="0" anchor="ctr">
            <a:noAutofit/>
          </a:bodyPr>
          <a:lstStyle/>
          <a:p>
            <a:pPr algn="ctr"/>
            <a:endParaRPr lang="de-DE"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endParaRPr lang="en-US" sz="3200" b="0" strike="noStrike" spc="-1">
              <a:solidFill>
                <a:srgbClr val="000000"/>
              </a:solidFill>
              <a:latin typeface="Arial"/>
            </a:endParaRPr>
          </a:p>
        </p:txBody>
      </p:sp>
      <p:sp>
        <p:nvSpPr>
          <p:cNvPr id="50" name="PlaceHolder 2"/>
          <p:cNvSpPr>
            <a:spLocks noGrp="1"/>
          </p:cNvSpPr>
          <p:nvPr>
            <p:ph/>
          </p:nvPr>
        </p:nvSpPr>
        <p:spPr>
          <a:xfrm>
            <a:off x="342720" y="2139480"/>
            <a:ext cx="301176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51" name="PlaceHolder 3"/>
          <p:cNvSpPr>
            <a:spLocks noGrp="1"/>
          </p:cNvSpPr>
          <p:nvPr>
            <p:ph/>
          </p:nvPr>
        </p:nvSpPr>
        <p:spPr>
          <a:xfrm>
            <a:off x="3505320" y="2139480"/>
            <a:ext cx="3011760" cy="530280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52" name="PlaceHolder 4"/>
          <p:cNvSpPr>
            <a:spLocks noGrp="1"/>
          </p:cNvSpPr>
          <p:nvPr>
            <p:ph/>
          </p:nvPr>
        </p:nvSpPr>
        <p:spPr>
          <a:xfrm>
            <a:off x="342720" y="4909680"/>
            <a:ext cx="301176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endParaRPr lang="en-US" sz="3200" b="0" strike="noStrike" spc="-1">
              <a:solidFill>
                <a:srgbClr val="000000"/>
              </a:solidFill>
              <a:latin typeface="Arial"/>
            </a:endParaRPr>
          </a:p>
        </p:txBody>
      </p:sp>
      <p:sp>
        <p:nvSpPr>
          <p:cNvPr id="3" name="PlaceHolder 2"/>
          <p:cNvSpPr>
            <a:spLocks noGrp="1"/>
          </p:cNvSpPr>
          <p:nvPr>
            <p:ph type="subTitle"/>
          </p:nvPr>
        </p:nvSpPr>
        <p:spPr>
          <a:xfrm>
            <a:off x="342720" y="2139480"/>
            <a:ext cx="6171840" cy="5302800"/>
          </a:xfrm>
          <a:prstGeom prst="rect">
            <a:avLst/>
          </a:prstGeom>
          <a:noFill/>
          <a:ln w="0">
            <a:noFill/>
          </a:ln>
        </p:spPr>
        <p:txBody>
          <a:bodyPr lIns="0" tIns="0" rIns="0" bIns="0" anchor="ctr">
            <a:noAutofit/>
          </a:bodyPr>
          <a:lstStyle/>
          <a:p>
            <a:pPr algn="ctr"/>
            <a:endParaRPr lang="de-DE"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endParaRPr lang="en-US" sz="3200" b="0" strike="noStrike" spc="-1">
              <a:solidFill>
                <a:srgbClr val="000000"/>
              </a:solidFill>
              <a:latin typeface="Arial"/>
            </a:endParaRPr>
          </a:p>
        </p:txBody>
      </p:sp>
      <p:sp>
        <p:nvSpPr>
          <p:cNvPr id="54" name="PlaceHolder 2"/>
          <p:cNvSpPr>
            <a:spLocks noGrp="1"/>
          </p:cNvSpPr>
          <p:nvPr>
            <p:ph/>
          </p:nvPr>
        </p:nvSpPr>
        <p:spPr>
          <a:xfrm>
            <a:off x="342720" y="2139480"/>
            <a:ext cx="3011760" cy="530280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55" name="PlaceHolder 3"/>
          <p:cNvSpPr>
            <a:spLocks noGrp="1"/>
          </p:cNvSpPr>
          <p:nvPr>
            <p:ph/>
          </p:nvPr>
        </p:nvSpPr>
        <p:spPr>
          <a:xfrm>
            <a:off x="3505320" y="2139480"/>
            <a:ext cx="301176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56" name="PlaceHolder 4"/>
          <p:cNvSpPr>
            <a:spLocks noGrp="1"/>
          </p:cNvSpPr>
          <p:nvPr>
            <p:ph/>
          </p:nvPr>
        </p:nvSpPr>
        <p:spPr>
          <a:xfrm>
            <a:off x="3505320" y="4909680"/>
            <a:ext cx="301176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endParaRPr lang="en-US" sz="3200" b="0" strike="noStrike" spc="-1">
              <a:solidFill>
                <a:srgbClr val="000000"/>
              </a:solidFill>
              <a:latin typeface="Arial"/>
            </a:endParaRPr>
          </a:p>
        </p:txBody>
      </p:sp>
      <p:sp>
        <p:nvSpPr>
          <p:cNvPr id="58" name="PlaceHolder 2"/>
          <p:cNvSpPr>
            <a:spLocks noGrp="1"/>
          </p:cNvSpPr>
          <p:nvPr>
            <p:ph/>
          </p:nvPr>
        </p:nvSpPr>
        <p:spPr>
          <a:xfrm>
            <a:off x="342720" y="2139480"/>
            <a:ext cx="301176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59" name="PlaceHolder 3"/>
          <p:cNvSpPr>
            <a:spLocks noGrp="1"/>
          </p:cNvSpPr>
          <p:nvPr>
            <p:ph/>
          </p:nvPr>
        </p:nvSpPr>
        <p:spPr>
          <a:xfrm>
            <a:off x="3505320" y="2139480"/>
            <a:ext cx="301176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60" name="PlaceHolder 4"/>
          <p:cNvSpPr>
            <a:spLocks noGrp="1"/>
          </p:cNvSpPr>
          <p:nvPr>
            <p:ph/>
          </p:nvPr>
        </p:nvSpPr>
        <p:spPr>
          <a:xfrm>
            <a:off x="342720" y="4909680"/>
            <a:ext cx="617184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endParaRPr lang="en-US" sz="3200" b="0" strike="noStrike" spc="-1">
              <a:solidFill>
                <a:srgbClr val="000000"/>
              </a:solidFill>
              <a:latin typeface="Arial"/>
            </a:endParaRPr>
          </a:p>
        </p:txBody>
      </p:sp>
      <p:sp>
        <p:nvSpPr>
          <p:cNvPr id="62" name="PlaceHolder 2"/>
          <p:cNvSpPr>
            <a:spLocks noGrp="1"/>
          </p:cNvSpPr>
          <p:nvPr>
            <p:ph/>
          </p:nvPr>
        </p:nvSpPr>
        <p:spPr>
          <a:xfrm>
            <a:off x="342720" y="2139480"/>
            <a:ext cx="617184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63" name="PlaceHolder 3"/>
          <p:cNvSpPr>
            <a:spLocks noGrp="1"/>
          </p:cNvSpPr>
          <p:nvPr>
            <p:ph/>
          </p:nvPr>
        </p:nvSpPr>
        <p:spPr>
          <a:xfrm>
            <a:off x="342720" y="4909680"/>
            <a:ext cx="617184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endParaRPr lang="en-US" sz="3200" b="0" strike="noStrike" spc="-1">
              <a:solidFill>
                <a:srgbClr val="000000"/>
              </a:solidFill>
              <a:latin typeface="Arial"/>
            </a:endParaRPr>
          </a:p>
        </p:txBody>
      </p:sp>
      <p:sp>
        <p:nvSpPr>
          <p:cNvPr id="65" name="PlaceHolder 2"/>
          <p:cNvSpPr>
            <a:spLocks noGrp="1"/>
          </p:cNvSpPr>
          <p:nvPr>
            <p:ph/>
          </p:nvPr>
        </p:nvSpPr>
        <p:spPr>
          <a:xfrm>
            <a:off x="342720" y="2139480"/>
            <a:ext cx="301176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66" name="PlaceHolder 3"/>
          <p:cNvSpPr>
            <a:spLocks noGrp="1"/>
          </p:cNvSpPr>
          <p:nvPr>
            <p:ph/>
          </p:nvPr>
        </p:nvSpPr>
        <p:spPr>
          <a:xfrm>
            <a:off x="3505320" y="2139480"/>
            <a:ext cx="301176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67" name="PlaceHolder 4"/>
          <p:cNvSpPr>
            <a:spLocks noGrp="1"/>
          </p:cNvSpPr>
          <p:nvPr>
            <p:ph/>
          </p:nvPr>
        </p:nvSpPr>
        <p:spPr>
          <a:xfrm>
            <a:off x="342720" y="4909680"/>
            <a:ext cx="301176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68" name="PlaceHolder 5"/>
          <p:cNvSpPr>
            <a:spLocks noGrp="1"/>
          </p:cNvSpPr>
          <p:nvPr>
            <p:ph/>
          </p:nvPr>
        </p:nvSpPr>
        <p:spPr>
          <a:xfrm>
            <a:off x="3505320" y="4909680"/>
            <a:ext cx="301176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endParaRPr lang="en-US" sz="3200" b="0" strike="noStrike" spc="-1">
              <a:solidFill>
                <a:srgbClr val="000000"/>
              </a:solidFill>
              <a:latin typeface="Arial"/>
            </a:endParaRPr>
          </a:p>
        </p:txBody>
      </p:sp>
      <p:sp>
        <p:nvSpPr>
          <p:cNvPr id="70" name="PlaceHolder 2"/>
          <p:cNvSpPr>
            <a:spLocks noGrp="1"/>
          </p:cNvSpPr>
          <p:nvPr>
            <p:ph/>
          </p:nvPr>
        </p:nvSpPr>
        <p:spPr>
          <a:xfrm>
            <a:off x="342720" y="2139480"/>
            <a:ext cx="198720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71" name="PlaceHolder 3"/>
          <p:cNvSpPr>
            <a:spLocks noGrp="1"/>
          </p:cNvSpPr>
          <p:nvPr>
            <p:ph/>
          </p:nvPr>
        </p:nvSpPr>
        <p:spPr>
          <a:xfrm>
            <a:off x="2429640" y="2139480"/>
            <a:ext cx="198720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72" name="PlaceHolder 4"/>
          <p:cNvSpPr>
            <a:spLocks noGrp="1"/>
          </p:cNvSpPr>
          <p:nvPr>
            <p:ph/>
          </p:nvPr>
        </p:nvSpPr>
        <p:spPr>
          <a:xfrm>
            <a:off x="4516560" y="2139480"/>
            <a:ext cx="198720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73" name="PlaceHolder 5"/>
          <p:cNvSpPr>
            <a:spLocks noGrp="1"/>
          </p:cNvSpPr>
          <p:nvPr>
            <p:ph/>
          </p:nvPr>
        </p:nvSpPr>
        <p:spPr>
          <a:xfrm>
            <a:off x="342720" y="4909680"/>
            <a:ext cx="198720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74" name="PlaceHolder 6"/>
          <p:cNvSpPr>
            <a:spLocks noGrp="1"/>
          </p:cNvSpPr>
          <p:nvPr>
            <p:ph/>
          </p:nvPr>
        </p:nvSpPr>
        <p:spPr>
          <a:xfrm>
            <a:off x="2429640" y="4909680"/>
            <a:ext cx="198720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75" name="PlaceHolder 7"/>
          <p:cNvSpPr>
            <a:spLocks noGrp="1"/>
          </p:cNvSpPr>
          <p:nvPr>
            <p:ph/>
          </p:nvPr>
        </p:nvSpPr>
        <p:spPr>
          <a:xfrm>
            <a:off x="4516560" y="4909680"/>
            <a:ext cx="198720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endParaRPr lang="en-US" sz="3200" b="0" strike="noStrike" spc="-1">
              <a:solidFill>
                <a:srgbClr val="000000"/>
              </a:solidFill>
              <a:latin typeface="Arial"/>
            </a:endParaRPr>
          </a:p>
        </p:txBody>
      </p:sp>
      <p:sp>
        <p:nvSpPr>
          <p:cNvPr id="5" name="PlaceHolder 2"/>
          <p:cNvSpPr>
            <a:spLocks noGrp="1"/>
          </p:cNvSpPr>
          <p:nvPr>
            <p:ph/>
          </p:nvPr>
        </p:nvSpPr>
        <p:spPr>
          <a:xfrm>
            <a:off x="342720" y="2139480"/>
            <a:ext cx="6171840" cy="530280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endParaRPr lang="en-US" sz="3200" b="0" strike="noStrike" spc="-1">
              <a:solidFill>
                <a:srgbClr val="000000"/>
              </a:solidFill>
              <a:latin typeface="Arial"/>
            </a:endParaRPr>
          </a:p>
        </p:txBody>
      </p:sp>
      <p:sp>
        <p:nvSpPr>
          <p:cNvPr id="7" name="PlaceHolder 2"/>
          <p:cNvSpPr>
            <a:spLocks noGrp="1"/>
          </p:cNvSpPr>
          <p:nvPr>
            <p:ph/>
          </p:nvPr>
        </p:nvSpPr>
        <p:spPr>
          <a:xfrm>
            <a:off x="342720" y="2139480"/>
            <a:ext cx="3011760" cy="530280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8" name="PlaceHolder 3"/>
          <p:cNvSpPr>
            <a:spLocks noGrp="1"/>
          </p:cNvSpPr>
          <p:nvPr>
            <p:ph/>
          </p:nvPr>
        </p:nvSpPr>
        <p:spPr>
          <a:xfrm>
            <a:off x="3505320" y="2139480"/>
            <a:ext cx="3011760" cy="530280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endParaRPr lang="en-US" sz="3200" b="0" strike="noStrike" spc="-1">
              <a:solidFill>
                <a:srgbClr val="000000"/>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342720" y="364680"/>
            <a:ext cx="6171840" cy="7076880"/>
          </a:xfrm>
          <a:prstGeom prst="rect">
            <a:avLst/>
          </a:prstGeom>
          <a:noFill/>
          <a:ln w="0">
            <a:noFill/>
          </a:ln>
        </p:spPr>
        <p:txBody>
          <a:bodyPr lIns="0" tIns="0" rIns="0" bIns="0" anchor="ctr">
            <a:noAutofit/>
          </a:bodyPr>
          <a:lstStyle/>
          <a:p>
            <a:pPr algn="ctr"/>
            <a:endParaRPr lang="de-DE"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endParaRPr lang="en-US" sz="3200" b="0" strike="noStrike" spc="-1">
              <a:solidFill>
                <a:srgbClr val="000000"/>
              </a:solidFill>
              <a:latin typeface="Arial"/>
            </a:endParaRPr>
          </a:p>
        </p:txBody>
      </p:sp>
      <p:sp>
        <p:nvSpPr>
          <p:cNvPr id="12" name="PlaceHolder 2"/>
          <p:cNvSpPr>
            <a:spLocks noGrp="1"/>
          </p:cNvSpPr>
          <p:nvPr>
            <p:ph/>
          </p:nvPr>
        </p:nvSpPr>
        <p:spPr>
          <a:xfrm>
            <a:off x="342720" y="2139480"/>
            <a:ext cx="301176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13" name="PlaceHolder 3"/>
          <p:cNvSpPr>
            <a:spLocks noGrp="1"/>
          </p:cNvSpPr>
          <p:nvPr>
            <p:ph/>
          </p:nvPr>
        </p:nvSpPr>
        <p:spPr>
          <a:xfrm>
            <a:off x="3505320" y="2139480"/>
            <a:ext cx="3011760" cy="530280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14" name="PlaceHolder 4"/>
          <p:cNvSpPr>
            <a:spLocks noGrp="1"/>
          </p:cNvSpPr>
          <p:nvPr>
            <p:ph/>
          </p:nvPr>
        </p:nvSpPr>
        <p:spPr>
          <a:xfrm>
            <a:off x="342720" y="4909680"/>
            <a:ext cx="301176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endParaRPr lang="en-US" sz="3200" b="0" strike="noStrike" spc="-1">
              <a:solidFill>
                <a:srgbClr val="000000"/>
              </a:solidFill>
              <a:latin typeface="Arial"/>
            </a:endParaRPr>
          </a:p>
        </p:txBody>
      </p:sp>
      <p:sp>
        <p:nvSpPr>
          <p:cNvPr id="16" name="PlaceHolder 2"/>
          <p:cNvSpPr>
            <a:spLocks noGrp="1"/>
          </p:cNvSpPr>
          <p:nvPr>
            <p:ph/>
          </p:nvPr>
        </p:nvSpPr>
        <p:spPr>
          <a:xfrm>
            <a:off x="342720" y="2139480"/>
            <a:ext cx="3011760" cy="530280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17" name="PlaceHolder 3"/>
          <p:cNvSpPr>
            <a:spLocks noGrp="1"/>
          </p:cNvSpPr>
          <p:nvPr>
            <p:ph/>
          </p:nvPr>
        </p:nvSpPr>
        <p:spPr>
          <a:xfrm>
            <a:off x="3505320" y="2139480"/>
            <a:ext cx="301176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18" name="PlaceHolder 4"/>
          <p:cNvSpPr>
            <a:spLocks noGrp="1"/>
          </p:cNvSpPr>
          <p:nvPr>
            <p:ph/>
          </p:nvPr>
        </p:nvSpPr>
        <p:spPr>
          <a:xfrm>
            <a:off x="3505320" y="4909680"/>
            <a:ext cx="301176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endParaRPr lang="en-US" sz="3200" b="0" strike="noStrike" spc="-1">
              <a:solidFill>
                <a:srgbClr val="000000"/>
              </a:solidFill>
              <a:latin typeface="Arial"/>
            </a:endParaRPr>
          </a:p>
        </p:txBody>
      </p:sp>
      <p:sp>
        <p:nvSpPr>
          <p:cNvPr id="20" name="PlaceHolder 2"/>
          <p:cNvSpPr>
            <a:spLocks noGrp="1"/>
          </p:cNvSpPr>
          <p:nvPr>
            <p:ph/>
          </p:nvPr>
        </p:nvSpPr>
        <p:spPr>
          <a:xfrm>
            <a:off x="342720" y="2139480"/>
            <a:ext cx="301176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21" name="PlaceHolder 3"/>
          <p:cNvSpPr>
            <a:spLocks noGrp="1"/>
          </p:cNvSpPr>
          <p:nvPr>
            <p:ph/>
          </p:nvPr>
        </p:nvSpPr>
        <p:spPr>
          <a:xfrm>
            <a:off x="3505320" y="2139480"/>
            <a:ext cx="301176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22" name="PlaceHolder 4"/>
          <p:cNvSpPr>
            <a:spLocks noGrp="1"/>
          </p:cNvSpPr>
          <p:nvPr>
            <p:ph/>
          </p:nvPr>
        </p:nvSpPr>
        <p:spPr>
          <a:xfrm>
            <a:off x="342720" y="4909680"/>
            <a:ext cx="617184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514440" y="2840040"/>
            <a:ext cx="5829120" cy="1960200"/>
          </a:xfrm>
          <a:prstGeom prst="rect">
            <a:avLst/>
          </a:prstGeom>
          <a:noFill/>
          <a:ln w="0">
            <a:noFill/>
          </a:ln>
        </p:spPr>
        <p:txBody>
          <a:bodyPr numCol="1" spcCol="0" anchor="ctr">
            <a:noAutofit/>
          </a:bodyPr>
          <a:lstStyle/>
          <a:p>
            <a:pPr algn="ctr">
              <a:lnSpc>
                <a:spcPct val="100000"/>
              </a:lnSpc>
            </a:pPr>
            <a:r>
              <a:rPr lang="de-DE" sz="3200" b="0" strike="noStrike" spc="-1">
                <a:solidFill>
                  <a:srgbClr val="000000"/>
                </a:solidFill>
                <a:latin typeface="Arial"/>
              </a:rPr>
              <a:t>Titelmasterformat durch Klicken bearbeiten</a:t>
            </a:r>
            <a:endParaRPr lang="en-US" sz="3200" b="0" strike="noStrike" spc="-1">
              <a:solidFill>
                <a:srgbClr val="000000"/>
              </a:solidFill>
              <a:latin typeface="Arial"/>
            </a:endParaRPr>
          </a:p>
        </p:txBody>
      </p:sp>
      <p:sp>
        <p:nvSpPr>
          <p:cNvPr id="3" name="PlaceHolder 2"/>
          <p:cNvSpPr>
            <a:spLocks noGrp="1"/>
          </p:cNvSpPr>
          <p:nvPr>
            <p:ph type="body"/>
          </p:nvPr>
        </p:nvSpPr>
        <p:spPr>
          <a:xfrm>
            <a:off x="342720" y="2139480"/>
            <a:ext cx="6171840" cy="530280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en-US" sz="3200" b="0" strike="noStrike" spc="-1">
                <a:solidFill>
                  <a:srgbClr val="000000"/>
                </a:solidFill>
                <a:latin typeface="Arial"/>
              </a:rPr>
              <a:t>Format des Gliederungstextes durch Klicken bearbeiten</a:t>
            </a:r>
          </a:p>
          <a:p>
            <a:pPr marL="864000" lvl="1" indent="-324000">
              <a:spcBef>
                <a:spcPts val="1134"/>
              </a:spcBef>
              <a:buClr>
                <a:srgbClr val="000000"/>
              </a:buClr>
              <a:buSzPct val="75000"/>
              <a:buFont typeface="Symbol" charset="2"/>
              <a:buChar char=""/>
            </a:pPr>
            <a:r>
              <a:rPr lang="en-US" sz="2400" b="0" strike="noStrike" spc="-1">
                <a:solidFill>
                  <a:srgbClr val="000000"/>
                </a:solidFill>
                <a:latin typeface="Arial"/>
              </a:rPr>
              <a:t>Zweite Gliederungsebene</a:t>
            </a:r>
          </a:p>
          <a:p>
            <a:pPr marL="1296000" lvl="2" indent="-288000">
              <a:spcBef>
                <a:spcPts val="850"/>
              </a:spcBef>
              <a:buClr>
                <a:srgbClr val="000000"/>
              </a:buClr>
              <a:buSzPct val="45000"/>
              <a:buFont typeface="Wingdings" charset="2"/>
              <a:buChar char=""/>
            </a:pPr>
            <a:r>
              <a:rPr lang="en-US" sz="2000" b="0" strike="noStrike" spc="-1">
                <a:solidFill>
                  <a:srgbClr val="000000"/>
                </a:solidFill>
                <a:latin typeface="Arial"/>
              </a:rPr>
              <a:t>Dritte Gliederungsebene</a:t>
            </a:r>
          </a:p>
          <a:p>
            <a:pPr marL="1728000" lvl="3" indent="-216000">
              <a:spcBef>
                <a:spcPts val="567"/>
              </a:spcBef>
              <a:buClr>
                <a:srgbClr val="000000"/>
              </a:buClr>
              <a:buSzPct val="75000"/>
              <a:buFont typeface="Symbol" charset="2"/>
              <a:buChar char=""/>
            </a:pPr>
            <a:r>
              <a:rPr lang="en-US" sz="2000" b="0" strike="noStrike" spc="-1">
                <a:solidFill>
                  <a:srgbClr val="000000"/>
                </a:solidFill>
                <a:latin typeface="Arial"/>
              </a:rPr>
              <a:t>Vierte Gliederungsebene</a:t>
            </a:r>
          </a:p>
          <a:p>
            <a:pPr marL="2160000" lvl="4" indent="-216000">
              <a:spcBef>
                <a:spcPts val="283"/>
              </a:spcBef>
              <a:buClr>
                <a:srgbClr val="000000"/>
              </a:buClr>
              <a:buSzPct val="45000"/>
              <a:buFont typeface="Wingdings" charset="2"/>
              <a:buChar char=""/>
            </a:pPr>
            <a:r>
              <a:rPr lang="en-US" sz="2000" b="0" strike="noStrike" spc="-1">
                <a:solidFill>
                  <a:srgbClr val="000000"/>
                </a:solidFill>
                <a:latin typeface="Arial"/>
              </a:rPr>
              <a:t>Fünfte Gliederungsebene</a:t>
            </a:r>
          </a:p>
          <a:p>
            <a:pPr marL="2592000" lvl="5" indent="-216000">
              <a:spcBef>
                <a:spcPts val="283"/>
              </a:spcBef>
              <a:buClr>
                <a:srgbClr val="000000"/>
              </a:buClr>
              <a:buSzPct val="45000"/>
              <a:buFont typeface="Wingdings" charset="2"/>
              <a:buChar char=""/>
            </a:pPr>
            <a:r>
              <a:rPr lang="en-US" sz="2000" b="0" strike="noStrike" spc="-1">
                <a:solidFill>
                  <a:srgbClr val="000000"/>
                </a:solidFill>
                <a:latin typeface="Arial"/>
              </a:rPr>
              <a:t>Sechste Gliederungsebene</a:t>
            </a:r>
          </a:p>
          <a:p>
            <a:pPr marL="3024000" lvl="6" indent="-216000">
              <a:spcBef>
                <a:spcPts val="283"/>
              </a:spcBef>
              <a:buClr>
                <a:srgbClr val="000000"/>
              </a:buClr>
              <a:buSzPct val="45000"/>
              <a:buFont typeface="Wingdings" charset="2"/>
              <a:buChar char=""/>
            </a:pPr>
            <a:r>
              <a:rPr lang="en-US" sz="2000" b="0" strike="noStrike" spc="-1">
                <a:solidFill>
                  <a:srgbClr val="000000"/>
                </a:solidFill>
                <a:latin typeface="Arial"/>
              </a:rPr>
              <a:t>Siebte Gliederungsebene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r>
              <a:rPr lang="en-US" sz="3200" b="0" strike="noStrike" spc="-1">
                <a:solidFill>
                  <a:srgbClr val="000000"/>
                </a:solidFill>
                <a:latin typeface="Arial"/>
              </a:rPr>
              <a:t>Format des Titeltextes durch Klicken bearbeiten</a:t>
            </a:r>
          </a:p>
        </p:txBody>
      </p:sp>
      <p:sp>
        <p:nvSpPr>
          <p:cNvPr id="39" name="PlaceHolder 2"/>
          <p:cNvSpPr>
            <a:spLocks noGrp="1"/>
          </p:cNvSpPr>
          <p:nvPr>
            <p:ph type="body"/>
          </p:nvPr>
        </p:nvSpPr>
        <p:spPr>
          <a:xfrm>
            <a:off x="342720" y="2139480"/>
            <a:ext cx="6171840" cy="530280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en-US" sz="3200" b="0" strike="noStrike" spc="-1">
                <a:solidFill>
                  <a:srgbClr val="000000"/>
                </a:solidFill>
                <a:latin typeface="Arial"/>
              </a:rPr>
              <a:t>Format des Gliederungstextes durch Klicken bearbeiten</a:t>
            </a:r>
          </a:p>
          <a:p>
            <a:pPr marL="864000" lvl="1" indent="-324000">
              <a:spcBef>
                <a:spcPts val="1134"/>
              </a:spcBef>
              <a:buClr>
                <a:srgbClr val="000000"/>
              </a:buClr>
              <a:buSzPct val="75000"/>
              <a:buFont typeface="Symbol" charset="2"/>
              <a:buChar char=""/>
            </a:pPr>
            <a:r>
              <a:rPr lang="en-US" sz="2400" b="0" strike="noStrike" spc="-1">
                <a:solidFill>
                  <a:srgbClr val="000000"/>
                </a:solidFill>
                <a:latin typeface="Arial"/>
              </a:rPr>
              <a:t>Zweite Gliederungsebene</a:t>
            </a:r>
          </a:p>
          <a:p>
            <a:pPr marL="1296000" lvl="2" indent="-288000">
              <a:spcBef>
                <a:spcPts val="850"/>
              </a:spcBef>
              <a:buClr>
                <a:srgbClr val="000000"/>
              </a:buClr>
              <a:buSzPct val="45000"/>
              <a:buFont typeface="Wingdings" charset="2"/>
              <a:buChar char=""/>
            </a:pPr>
            <a:r>
              <a:rPr lang="en-US" sz="2000" b="0" strike="noStrike" spc="-1">
                <a:solidFill>
                  <a:srgbClr val="000000"/>
                </a:solidFill>
                <a:latin typeface="Arial"/>
              </a:rPr>
              <a:t>Dritte Gliederungsebene</a:t>
            </a:r>
          </a:p>
          <a:p>
            <a:pPr marL="1728000" lvl="3" indent="-216000">
              <a:spcBef>
                <a:spcPts val="567"/>
              </a:spcBef>
              <a:buClr>
                <a:srgbClr val="000000"/>
              </a:buClr>
              <a:buSzPct val="75000"/>
              <a:buFont typeface="Symbol" charset="2"/>
              <a:buChar char=""/>
            </a:pPr>
            <a:r>
              <a:rPr lang="en-US" sz="2000" b="0" strike="noStrike" spc="-1">
                <a:solidFill>
                  <a:srgbClr val="000000"/>
                </a:solidFill>
                <a:latin typeface="Arial"/>
              </a:rPr>
              <a:t>Vierte Gliederungsebene</a:t>
            </a:r>
          </a:p>
          <a:p>
            <a:pPr marL="2160000" lvl="4" indent="-216000">
              <a:spcBef>
                <a:spcPts val="283"/>
              </a:spcBef>
              <a:buClr>
                <a:srgbClr val="000000"/>
              </a:buClr>
              <a:buSzPct val="45000"/>
              <a:buFont typeface="Wingdings" charset="2"/>
              <a:buChar char=""/>
            </a:pPr>
            <a:r>
              <a:rPr lang="en-US" sz="2000" b="0" strike="noStrike" spc="-1">
                <a:solidFill>
                  <a:srgbClr val="000000"/>
                </a:solidFill>
                <a:latin typeface="Arial"/>
              </a:rPr>
              <a:t>Fünfte Gliederungsebene</a:t>
            </a:r>
          </a:p>
          <a:p>
            <a:pPr marL="2592000" lvl="5" indent="-216000">
              <a:spcBef>
                <a:spcPts val="283"/>
              </a:spcBef>
              <a:buClr>
                <a:srgbClr val="000000"/>
              </a:buClr>
              <a:buSzPct val="45000"/>
              <a:buFont typeface="Wingdings" charset="2"/>
              <a:buChar char=""/>
            </a:pPr>
            <a:r>
              <a:rPr lang="en-US" sz="2000" b="0" strike="noStrike" spc="-1">
                <a:solidFill>
                  <a:srgbClr val="000000"/>
                </a:solidFill>
                <a:latin typeface="Arial"/>
              </a:rPr>
              <a:t>Sechste Gliederungsebene</a:t>
            </a:r>
          </a:p>
          <a:p>
            <a:pPr marL="3024000" lvl="6" indent="-216000">
              <a:spcBef>
                <a:spcPts val="283"/>
              </a:spcBef>
              <a:buClr>
                <a:srgbClr val="000000"/>
              </a:buClr>
              <a:buSzPct val="45000"/>
              <a:buFont typeface="Wingdings" charset="2"/>
              <a:buChar char=""/>
            </a:pPr>
            <a:r>
              <a:rPr lang="en-US" sz="2000" b="0" strike="noStrike" spc="-1">
                <a:solidFill>
                  <a:srgbClr val="000000"/>
                </a:solidFill>
                <a:latin typeface="Arial"/>
              </a:rPr>
              <a:t>Siebte Gliederungsebene</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wmf"/><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5.wmf"/><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PlaceHolder 1"/>
          <p:cNvSpPr>
            <a:spLocks noGrp="1"/>
          </p:cNvSpPr>
          <p:nvPr>
            <p:ph type="title"/>
          </p:nvPr>
        </p:nvSpPr>
        <p:spPr>
          <a:xfrm>
            <a:off x="2071800" y="142920"/>
            <a:ext cx="4343040" cy="990360"/>
          </a:xfrm>
          <a:prstGeom prst="rect">
            <a:avLst/>
          </a:prstGeom>
          <a:gradFill rotWithShape="0">
            <a:gsLst>
              <a:gs pos="35000">
                <a:srgbClr val="FFFFFF"/>
              </a:gs>
              <a:gs pos="100000">
                <a:srgbClr val="FFFFFF"/>
              </a:gs>
            </a:gsLst>
            <a:lin ang="16200000"/>
          </a:gradFill>
          <a:ln w="9360">
            <a:solidFill>
              <a:srgbClr val="F9F9F9"/>
            </a:solidFill>
            <a:round/>
          </a:ln>
          <a:effectLst>
            <a:outerShdw blurRad="39960" dist="20160" dir="5400000" rotWithShape="0">
              <a:srgbClr val="000000">
                <a:alpha val="38000"/>
              </a:srgbClr>
            </a:outerShdw>
          </a:effectLst>
        </p:spPr>
        <p:txBody>
          <a:bodyPr numCol="1" spcCol="0" anchor="ctr">
            <a:noAutofit/>
          </a:bodyPr>
          <a:lstStyle/>
          <a:p>
            <a:pPr algn="ctr">
              <a:lnSpc>
                <a:spcPct val="100000"/>
              </a:lnSpc>
            </a:pPr>
            <a:r>
              <a:rPr lang="de-DE" sz="2000" b="0" strike="noStrike" spc="-1" dirty="0">
                <a:solidFill>
                  <a:srgbClr val="000000"/>
                </a:solidFill>
                <a:latin typeface="Arial"/>
              </a:rPr>
              <a:t>IT Security </a:t>
            </a:r>
            <a:br>
              <a:rPr dirty="0"/>
            </a:br>
            <a:r>
              <a:rPr lang="de-DE" sz="1000" b="0" strike="noStrike" spc="-1" dirty="0">
                <a:solidFill>
                  <a:srgbClr val="000000"/>
                </a:solidFill>
                <a:latin typeface="Arial"/>
              </a:rPr>
              <a:t>Klausur an der Hochschule Karlsruhe – University </a:t>
            </a:r>
            <a:r>
              <a:rPr lang="de-DE" sz="1000" b="0" strike="noStrike" spc="-1" dirty="0" err="1">
                <a:solidFill>
                  <a:srgbClr val="000000"/>
                </a:solidFill>
                <a:latin typeface="Arial"/>
              </a:rPr>
              <a:t>of</a:t>
            </a:r>
            <a:r>
              <a:rPr lang="de-DE" sz="1000" b="0" strike="noStrike" spc="-1" dirty="0">
                <a:solidFill>
                  <a:srgbClr val="000000"/>
                </a:solidFill>
                <a:latin typeface="Arial"/>
              </a:rPr>
              <a:t> Applied Science </a:t>
            </a:r>
            <a:r>
              <a:rPr lang="de-DE" sz="1000" spc="-1" dirty="0">
                <a:solidFill>
                  <a:srgbClr val="000000"/>
                </a:solidFill>
                <a:latin typeface="Arial"/>
              </a:rPr>
              <a:t>Winter</a:t>
            </a:r>
            <a:r>
              <a:rPr lang="de-DE" sz="1000" b="0" strike="noStrike" spc="-1" dirty="0">
                <a:solidFill>
                  <a:srgbClr val="000000"/>
                </a:solidFill>
                <a:latin typeface="Arial"/>
              </a:rPr>
              <a:t>semester 2023, Dienstag, </a:t>
            </a:r>
            <a:r>
              <a:rPr lang="de-DE" sz="1000" spc="-1" dirty="0">
                <a:solidFill>
                  <a:srgbClr val="000000"/>
                </a:solidFill>
                <a:latin typeface="Arial"/>
              </a:rPr>
              <a:t>07</a:t>
            </a:r>
            <a:r>
              <a:rPr lang="de-DE" sz="1000" b="0" strike="noStrike" spc="-1" dirty="0">
                <a:solidFill>
                  <a:srgbClr val="000000"/>
                </a:solidFill>
                <a:latin typeface="Arial"/>
              </a:rPr>
              <a:t>.02.2022, 11:00 Uhr </a:t>
            </a:r>
            <a:endParaRPr lang="en-US" sz="1000" b="0" strike="noStrike" spc="-1" dirty="0">
              <a:solidFill>
                <a:srgbClr val="000000"/>
              </a:solidFill>
              <a:latin typeface="Arial"/>
            </a:endParaRPr>
          </a:p>
        </p:txBody>
      </p:sp>
      <p:sp>
        <p:nvSpPr>
          <p:cNvPr id="77" name="PlaceHolder 2"/>
          <p:cNvSpPr>
            <a:spLocks noGrp="1"/>
          </p:cNvSpPr>
          <p:nvPr>
            <p:ph type="subTitle"/>
          </p:nvPr>
        </p:nvSpPr>
        <p:spPr>
          <a:xfrm>
            <a:off x="380880" y="1370160"/>
            <a:ext cx="6019560" cy="825480"/>
          </a:xfrm>
          <a:prstGeom prst="rect">
            <a:avLst/>
          </a:prstGeom>
          <a:gradFill rotWithShape="0">
            <a:gsLst>
              <a:gs pos="35000">
                <a:srgbClr val="FFFFFF"/>
              </a:gs>
              <a:gs pos="100000">
                <a:srgbClr val="FFFFFF"/>
              </a:gs>
            </a:gsLst>
            <a:lin ang="16200000"/>
          </a:gradFill>
          <a:ln w="9360">
            <a:solidFill>
              <a:srgbClr val="F9F9F9"/>
            </a:solidFill>
            <a:miter/>
          </a:ln>
          <a:effectLst>
            <a:outerShdw blurRad="39960" dist="20160" dir="5400000" rotWithShape="0">
              <a:srgbClr val="000000">
                <a:alpha val="38000"/>
              </a:srgbClr>
            </a:outerShdw>
          </a:effectLst>
        </p:spPr>
        <p:txBody>
          <a:bodyPr numCol="1" spcCol="0" anchor="t">
            <a:noAutofit/>
          </a:bodyPr>
          <a:lstStyle/>
          <a:p>
            <a:pPr>
              <a:lnSpc>
                <a:spcPct val="100000"/>
              </a:lnSpc>
              <a:spcBef>
                <a:spcPts val="320"/>
              </a:spcBef>
              <a:tabLst>
                <a:tab pos="0" algn="l"/>
              </a:tabLst>
            </a:pPr>
            <a:r>
              <a:rPr lang="de-DE" sz="1600" b="0" strike="noStrike" spc="-1">
                <a:solidFill>
                  <a:srgbClr val="000000"/>
                </a:solidFill>
                <a:latin typeface="Arial"/>
              </a:rPr>
              <a:t>Name:</a:t>
            </a:r>
            <a:r>
              <a:rPr lang="de-DE" sz="1200" b="0" strike="noStrike" spc="-1">
                <a:solidFill>
                  <a:srgbClr val="000000"/>
                </a:solidFill>
                <a:latin typeface="Arial"/>
              </a:rPr>
              <a:t>___________________   </a:t>
            </a:r>
            <a:r>
              <a:rPr lang="de-DE" sz="1600" b="0" strike="noStrike" spc="-1">
                <a:solidFill>
                  <a:srgbClr val="000000"/>
                </a:solidFill>
                <a:latin typeface="Arial"/>
              </a:rPr>
              <a:t>Punkte:</a:t>
            </a:r>
            <a:r>
              <a:rPr lang="de-DE" sz="1400" b="0" u="sng" strike="noStrike" spc="-1">
                <a:solidFill>
                  <a:srgbClr val="000000"/>
                </a:solidFill>
                <a:uFillTx/>
                <a:latin typeface="Arial"/>
              </a:rPr>
              <a:t>______</a:t>
            </a:r>
            <a:r>
              <a:rPr lang="de-DE" sz="1600" b="0" strike="noStrike" spc="-1">
                <a:solidFill>
                  <a:srgbClr val="000000"/>
                </a:solidFill>
                <a:latin typeface="Arial"/>
              </a:rPr>
              <a:t>/</a:t>
            </a:r>
            <a:r>
              <a:rPr lang="de-DE" sz="800" b="0" strike="noStrike" spc="-1">
                <a:solidFill>
                  <a:srgbClr val="000000"/>
                </a:solidFill>
                <a:latin typeface="Arial"/>
              </a:rPr>
              <a:t>100</a:t>
            </a:r>
            <a:r>
              <a:rPr lang="de-DE" sz="1000" b="0" strike="noStrike" spc="-1">
                <a:solidFill>
                  <a:srgbClr val="000000"/>
                </a:solidFill>
                <a:latin typeface="Arial"/>
              </a:rPr>
              <a:t> </a:t>
            </a:r>
            <a:r>
              <a:rPr lang="de-DE" sz="600" b="0" strike="noStrike" spc="-1">
                <a:solidFill>
                  <a:srgbClr val="000000"/>
                </a:solidFill>
                <a:latin typeface="Arial"/>
              </a:rPr>
              <a:t>(40 zum Bestehen)    </a:t>
            </a:r>
            <a:r>
              <a:rPr lang="de-DE" sz="1600" b="0" strike="noStrike" spc="-1">
                <a:solidFill>
                  <a:srgbClr val="000000"/>
                </a:solidFill>
                <a:latin typeface="Arial"/>
              </a:rPr>
              <a:t>Note:____</a:t>
            </a:r>
            <a:endParaRPr lang="de-DE" sz="1600" b="0" strike="noStrike" spc="-1">
              <a:latin typeface="Arial"/>
            </a:endParaRPr>
          </a:p>
          <a:p>
            <a:pPr>
              <a:lnSpc>
                <a:spcPct val="100000"/>
              </a:lnSpc>
              <a:spcBef>
                <a:spcPts val="201"/>
              </a:spcBef>
              <a:tabLst>
                <a:tab pos="0" algn="l"/>
              </a:tabLst>
            </a:pPr>
            <a:r>
              <a:rPr lang="de-DE" sz="1000" b="1" strike="noStrike" spc="-1">
                <a:solidFill>
                  <a:srgbClr val="000000"/>
                </a:solidFill>
                <a:latin typeface="Arial"/>
              </a:rPr>
              <a:t>Disclaimer:</a:t>
            </a:r>
            <a:br/>
            <a:r>
              <a:rPr lang="de-DE" sz="900" b="0" strike="noStrike" spc="-1">
                <a:solidFill>
                  <a:srgbClr val="000000"/>
                </a:solidFill>
                <a:latin typeface="Arial"/>
              </a:rPr>
              <a:t>- Zugelassene Hilfsmittel: keine ausser Stifte und Lineal</a:t>
            </a:r>
            <a:br/>
            <a:r>
              <a:rPr lang="de-DE" sz="900" b="0" strike="noStrike" spc="-1">
                <a:solidFill>
                  <a:srgbClr val="000000"/>
                </a:solidFill>
                <a:latin typeface="Arial"/>
              </a:rPr>
              <a:t>- Der Lösungsweg muss bei allen Aufgaben ersichtlich sein</a:t>
            </a:r>
            <a:endParaRPr lang="de-DE" sz="900" b="0" strike="noStrike" spc="-1">
              <a:latin typeface="Arial"/>
            </a:endParaRPr>
          </a:p>
        </p:txBody>
      </p:sp>
      <p:sp>
        <p:nvSpPr>
          <p:cNvPr id="78" name="Grafik 11"/>
          <p:cNvSpPr/>
          <p:nvPr/>
        </p:nvSpPr>
        <p:spPr>
          <a:xfrm>
            <a:off x="214200" y="214200"/>
            <a:ext cx="1653120" cy="423360"/>
          </a:xfrm>
          <a:prstGeom prst="roundRect">
            <a:avLst>
              <a:gd name="adj" fmla="val 16667"/>
            </a:avLst>
          </a:prstGeom>
          <a:blipFill rotWithShape="0">
            <a:blip r:embed="rId2"/>
            <a:srcRect/>
            <a:stretch/>
          </a:blipFill>
          <a:ln w="0">
            <a:noFill/>
          </a:ln>
          <a:effectLst>
            <a:outerShdw blurRad="76320" dist="38073" dir="7800819" algn="tl" rotWithShape="0">
              <a:srgbClr val="000000">
                <a:alpha val="40000"/>
              </a:srgbClr>
            </a:outerShdw>
            <a:reflection blurRad="6350" stA="50000" endA="300" endPos="90000" dir="5400000" sy="-100000" algn="bl" rotWithShape="0"/>
          </a:effectLst>
          <a:scene3d>
            <a:camera prst="orthographicFront"/>
            <a:lightRig rig="contrasting" dir="t">
              <a:rot lat="0" lon="0" rev="4200000"/>
            </a:lightRig>
          </a:scene3d>
          <a:sp3d prstMaterial="plastic">
            <a:bevelT w="381000" h="114300" prst="relaxedInset"/>
            <a:contourClr>
              <a:srgbClr val="969696"/>
            </a:contourClr>
          </a:sp3d>
        </p:spPr>
        <p:style>
          <a:lnRef idx="0">
            <a:scrgbClr r="0" g="0" b="0"/>
          </a:lnRef>
          <a:fillRef idx="0">
            <a:scrgbClr r="0" g="0" b="0"/>
          </a:fillRef>
          <a:effectRef idx="0">
            <a:scrgbClr r="0" g="0" b="0"/>
          </a:effectRef>
          <a:fontRef idx="minor"/>
        </p:style>
      </p:sp>
      <p:sp>
        <p:nvSpPr>
          <p:cNvPr id="79" name="Rectangle 7"/>
          <p:cNvSpPr/>
          <p:nvPr/>
        </p:nvSpPr>
        <p:spPr>
          <a:xfrm>
            <a:off x="380880" y="2532240"/>
            <a:ext cx="6019560" cy="456840"/>
          </a:xfrm>
          <a:prstGeom prst="roundRect">
            <a:avLst>
              <a:gd name="adj" fmla="val 16667"/>
            </a:avLst>
          </a:prstGeom>
          <a:gradFill rotWithShape="0">
            <a:gsLst>
              <a:gs pos="35000">
                <a:srgbClr val="FFFFFF"/>
              </a:gs>
              <a:gs pos="100000">
                <a:srgbClr val="FFFFFF"/>
              </a:gs>
            </a:gsLst>
            <a:lin ang="16200000"/>
          </a:gradFill>
          <a:ln>
            <a:solidFill>
              <a:srgbClr val="F9F9F9"/>
            </a:solidFill>
            <a:round/>
          </a:ln>
          <a:effectLst>
            <a:outerShdw blurRad="39960" dist="20160" dir="5400000" rotWithShape="0">
              <a:srgbClr val="000000">
                <a:alpha val="38000"/>
              </a:srgbClr>
            </a:outerShdw>
          </a:effectLst>
        </p:spPr>
        <p:style>
          <a:lnRef idx="1">
            <a:schemeClr val="accent3"/>
          </a:lnRef>
          <a:fillRef idx="2">
            <a:schemeClr val="accent3"/>
          </a:fillRef>
          <a:effectRef idx="1">
            <a:schemeClr val="accent3"/>
          </a:effectRef>
          <a:fontRef idx="minor"/>
        </p:style>
        <p:txBody>
          <a:bodyPr lIns="90000" tIns="45000" rIns="90000" bIns="45000" anchor="ctr">
            <a:noAutofit/>
          </a:bodyPr>
          <a:lstStyle/>
          <a:p>
            <a:pPr>
              <a:lnSpc>
                <a:spcPct val="100000"/>
              </a:lnSpc>
            </a:pPr>
            <a:r>
              <a:rPr lang="de-DE" sz="2000" b="0" strike="noStrike" spc="-1" dirty="0">
                <a:solidFill>
                  <a:srgbClr val="000000"/>
                </a:solidFill>
                <a:latin typeface="Arial"/>
              </a:rPr>
              <a:t>Prolog</a:t>
            </a:r>
            <a:r>
              <a:rPr lang="de-DE" sz="1000" b="0" strike="noStrike" spc="-1" dirty="0">
                <a:solidFill>
                  <a:srgbClr val="000000"/>
                </a:solidFill>
                <a:latin typeface="Arial"/>
              </a:rPr>
              <a:t>					</a:t>
            </a:r>
            <a:endParaRPr lang="de-DE" sz="1000" b="0" strike="noStrike" spc="-1" dirty="0">
              <a:latin typeface="Arial"/>
            </a:endParaRPr>
          </a:p>
        </p:txBody>
      </p:sp>
      <p:sp>
        <p:nvSpPr>
          <p:cNvPr id="80" name="Text Box 21"/>
          <p:cNvSpPr/>
          <p:nvPr/>
        </p:nvSpPr>
        <p:spPr>
          <a:xfrm>
            <a:off x="380880" y="3065400"/>
            <a:ext cx="6019560" cy="2409462"/>
          </a:xfrm>
          <a:prstGeom prst="rect">
            <a:avLst/>
          </a:prstGeom>
          <a:noFill/>
          <a:ln w="2540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spcBef>
                <a:spcPts val="241"/>
              </a:spcBef>
            </a:pPr>
            <a:r>
              <a:rPr lang="de-DE" sz="1200" i="1" spc="-1" dirty="0">
                <a:solidFill>
                  <a:srgbClr val="000000"/>
                </a:solidFill>
                <a:latin typeface="Arial"/>
                <a:ea typeface="DejaVu Sans"/>
              </a:rPr>
              <a:t>Hallo </a:t>
            </a:r>
            <a:r>
              <a:rPr lang="de-DE" sz="1200" i="1" spc="-1" dirty="0" err="1">
                <a:solidFill>
                  <a:srgbClr val="000000"/>
                </a:solidFill>
                <a:latin typeface="Arial"/>
                <a:ea typeface="DejaVu Sans"/>
              </a:rPr>
              <a:t>FlatGPT</a:t>
            </a:r>
            <a:r>
              <a:rPr lang="de-DE" sz="1200" i="1" spc="-1" dirty="0">
                <a:solidFill>
                  <a:srgbClr val="000000"/>
                </a:solidFill>
                <a:latin typeface="Arial"/>
                <a:ea typeface="DejaVu Sans"/>
              </a:rPr>
              <a:t>!</a:t>
            </a:r>
            <a:endParaRPr lang="de-DE" sz="1200" b="0" i="1" strike="noStrike" spc="-1" dirty="0">
              <a:solidFill>
                <a:srgbClr val="000000"/>
              </a:solidFill>
              <a:latin typeface="Arial"/>
              <a:ea typeface="DejaVu Sans"/>
            </a:endParaRPr>
          </a:p>
          <a:p>
            <a:pPr>
              <a:lnSpc>
                <a:spcPct val="100000"/>
              </a:lnSpc>
              <a:spcBef>
                <a:spcPts val="241"/>
              </a:spcBef>
            </a:pPr>
            <a:r>
              <a:rPr lang="de-DE" sz="1200" i="1" spc="-1" dirty="0">
                <a:solidFill>
                  <a:srgbClr val="000000"/>
                </a:solidFill>
                <a:latin typeface="Arial"/>
                <a:ea typeface="DejaVu Sans"/>
              </a:rPr>
              <a:t>Hallo, was kann ich für Dich tun?</a:t>
            </a:r>
          </a:p>
          <a:p>
            <a:pPr>
              <a:lnSpc>
                <a:spcPct val="100000"/>
              </a:lnSpc>
              <a:spcBef>
                <a:spcPts val="241"/>
              </a:spcBef>
            </a:pPr>
            <a:r>
              <a:rPr lang="de-DE" sz="1200" i="1" dirty="0"/>
              <a:t>Formuliere eine Klausur für die IT-Security Vorlesung von </a:t>
            </a:r>
            <a:r>
              <a:rPr lang="de-DE" sz="1200" i="1" dirty="0" err="1"/>
              <a:t>Fischi</a:t>
            </a:r>
            <a:r>
              <a:rPr lang="de-DE" sz="1200" i="1" dirty="0"/>
              <a:t> und Gio an der HS-Karlsruhe</a:t>
            </a:r>
          </a:p>
          <a:p>
            <a:pPr>
              <a:lnSpc>
                <a:spcPct val="100000"/>
              </a:lnSpc>
              <a:spcBef>
                <a:spcPts val="241"/>
              </a:spcBef>
            </a:pPr>
            <a:r>
              <a:rPr lang="de-DE" sz="1200" i="1" dirty="0"/>
              <a:t>Ich kann Ihnen leider keine Klausur für die IT-Security Vorlesung von </a:t>
            </a:r>
            <a:r>
              <a:rPr lang="de-DE" sz="1200" i="1" dirty="0" err="1"/>
              <a:t>Fischi</a:t>
            </a:r>
            <a:r>
              <a:rPr lang="de-DE" sz="1200" i="1" dirty="0"/>
              <a:t> und Gio an der HS-Karlsruhe formulieren, da ich nicht genug Informationen über den Inhalt der Vorlesung habe und die Aufgabenstellungen von Klausuren sollten von Lehrern und Professorinnen erstellt werden. Es ist wichtig, dass die Klausur sorgfältig geplant und gestaltet wird, um die erworbenen Kenntnisse und Fähigkeiten der Studierenden zu überprüfen. Ich empfehle Ihnen sich mit Ihren Professoren zu besprechen und gemeinsam eine Klausur aufzustellen die den Inhalten der Vorlesung angemessen ist.</a:t>
            </a:r>
            <a:endParaRPr lang="de-DE" sz="1200" b="0" i="1" strike="noStrike" spc="-1" dirty="0">
              <a:solidFill>
                <a:srgbClr val="000000"/>
              </a:solidFill>
              <a:latin typeface="Arial"/>
              <a:ea typeface="DejaVu Sans"/>
            </a:endParaRPr>
          </a:p>
          <a:p>
            <a:pPr>
              <a:lnSpc>
                <a:spcPct val="100000"/>
              </a:lnSpc>
              <a:spcBef>
                <a:spcPts val="241"/>
              </a:spcBef>
            </a:pPr>
            <a:endParaRPr lang="de-DE" sz="1200" b="0" strike="noStrike" spc="-1" dirty="0">
              <a:latin typeface="Arial"/>
            </a:endParaRPr>
          </a:p>
        </p:txBody>
      </p:sp>
      <p:sp>
        <p:nvSpPr>
          <p:cNvPr id="2" name="Rectangle 7">
            <a:extLst>
              <a:ext uri="{FF2B5EF4-FFF2-40B4-BE49-F238E27FC236}">
                <a16:creationId xmlns:a16="http://schemas.microsoft.com/office/drawing/2014/main" id="{ECB40908-B73A-8FAC-5E51-A2A7F356ADF7}"/>
              </a:ext>
            </a:extLst>
          </p:cNvPr>
          <p:cNvSpPr/>
          <p:nvPr/>
        </p:nvSpPr>
        <p:spPr>
          <a:xfrm>
            <a:off x="380880" y="5696689"/>
            <a:ext cx="6019560" cy="456840"/>
          </a:xfrm>
          <a:prstGeom prst="roundRect">
            <a:avLst>
              <a:gd name="adj" fmla="val 16667"/>
            </a:avLst>
          </a:prstGeom>
          <a:gradFill rotWithShape="0">
            <a:gsLst>
              <a:gs pos="35000">
                <a:srgbClr val="FFFFFF"/>
              </a:gs>
              <a:gs pos="100000">
                <a:srgbClr val="FFFFFF"/>
              </a:gs>
            </a:gsLst>
            <a:lin ang="16200000"/>
          </a:gradFill>
          <a:ln>
            <a:solidFill>
              <a:srgbClr val="F9F9F9"/>
            </a:solidFill>
            <a:round/>
          </a:ln>
          <a:effectLst>
            <a:outerShdw blurRad="39960" dist="20160" dir="5400000" rotWithShape="0">
              <a:srgbClr val="000000">
                <a:alpha val="38000"/>
              </a:srgbClr>
            </a:outerShdw>
          </a:effectLst>
        </p:spPr>
        <p:style>
          <a:lnRef idx="1">
            <a:schemeClr val="accent3"/>
          </a:lnRef>
          <a:fillRef idx="2">
            <a:schemeClr val="accent3"/>
          </a:fillRef>
          <a:effectRef idx="1">
            <a:schemeClr val="accent3"/>
          </a:effectRef>
          <a:fontRef idx="minor"/>
        </p:style>
        <p:txBody>
          <a:bodyPr lIns="90000" tIns="45000" rIns="90000" bIns="45000" anchor="ctr">
            <a:noAutofit/>
          </a:bodyPr>
          <a:lstStyle/>
          <a:p>
            <a:pPr>
              <a:lnSpc>
                <a:spcPct val="100000"/>
              </a:lnSpc>
            </a:pPr>
            <a:r>
              <a:rPr lang="de-DE" sz="2000" b="0" strike="noStrike" spc="-1" dirty="0">
                <a:solidFill>
                  <a:srgbClr val="000000"/>
                </a:solidFill>
                <a:latin typeface="Arial"/>
              </a:rPr>
              <a:t>Aufgabe 1: Begriffswelt </a:t>
            </a:r>
            <a:endParaRPr lang="de-DE" sz="2000" b="0" strike="noStrike" spc="-1" dirty="0">
              <a:latin typeface="Arial"/>
            </a:endParaRPr>
          </a:p>
          <a:p>
            <a:pPr>
              <a:lnSpc>
                <a:spcPct val="100000"/>
              </a:lnSpc>
            </a:pPr>
            <a:r>
              <a:rPr lang="de-DE" sz="1000" b="0" strike="noStrike" spc="-1" dirty="0">
                <a:solidFill>
                  <a:srgbClr val="000000"/>
                </a:solidFill>
                <a:latin typeface="Arial"/>
              </a:rPr>
              <a:t>__/10					__/10 Punkte</a:t>
            </a:r>
            <a:endParaRPr lang="de-DE" sz="1000" b="0" strike="noStrike" spc="-1" dirty="0">
              <a:latin typeface="Arial"/>
            </a:endParaRPr>
          </a:p>
        </p:txBody>
      </p:sp>
      <p:sp>
        <p:nvSpPr>
          <p:cNvPr id="3" name="Text Box 21">
            <a:extLst>
              <a:ext uri="{FF2B5EF4-FFF2-40B4-BE49-F238E27FC236}">
                <a16:creationId xmlns:a16="http://schemas.microsoft.com/office/drawing/2014/main" id="{FBF8E5F1-A247-A123-BD2F-812CD754D026}"/>
              </a:ext>
            </a:extLst>
          </p:cNvPr>
          <p:cNvSpPr/>
          <p:nvPr/>
        </p:nvSpPr>
        <p:spPr>
          <a:xfrm>
            <a:off x="380880" y="6229849"/>
            <a:ext cx="6019560" cy="855191"/>
          </a:xfrm>
          <a:prstGeom prst="rect">
            <a:avLst/>
          </a:prstGeom>
          <a:noFill/>
          <a:ln w="2540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spcBef>
                <a:spcPts val="241"/>
              </a:spcBef>
            </a:pPr>
            <a:r>
              <a:rPr lang="de-DE" sz="1200" b="0" strike="noStrike" spc="-1" dirty="0" err="1">
                <a:solidFill>
                  <a:srgbClr val="000000"/>
                </a:solidFill>
                <a:latin typeface="Arial"/>
                <a:ea typeface="DejaVu Sans"/>
              </a:rPr>
              <a:t>FlatGPT</a:t>
            </a:r>
            <a:r>
              <a:rPr lang="de-DE" sz="1200" b="0" strike="noStrike" spc="-1" dirty="0">
                <a:solidFill>
                  <a:srgbClr val="000000"/>
                </a:solidFill>
                <a:latin typeface="Arial"/>
                <a:ea typeface="DejaVu Sans"/>
              </a:rPr>
              <a:t> </a:t>
            </a:r>
            <a:r>
              <a:rPr lang="de-DE" sz="1200" spc="-1" dirty="0">
                <a:solidFill>
                  <a:srgbClr val="000000"/>
                </a:solidFill>
                <a:latin typeface="Arial"/>
                <a:ea typeface="DejaVu Sans"/>
              </a:rPr>
              <a:t>hat da wohl noch einige „Lücken“ im Funktionsumfang. Bis diese geschlossen sind erklären Sie </a:t>
            </a:r>
            <a:r>
              <a:rPr lang="de-DE" sz="1200" b="0" strike="noStrike" spc="-1" dirty="0">
                <a:solidFill>
                  <a:srgbClr val="000000"/>
                </a:solidFill>
                <a:latin typeface="Arial"/>
                <a:ea typeface="DejaVu Sans"/>
              </a:rPr>
              <a:t>bitte folgende Begriffe aus dem Bereich IT-Security kurz:</a:t>
            </a:r>
          </a:p>
          <a:p>
            <a:pPr>
              <a:lnSpc>
                <a:spcPct val="100000"/>
              </a:lnSpc>
              <a:spcBef>
                <a:spcPts val="241"/>
              </a:spcBef>
            </a:pPr>
            <a:r>
              <a:rPr lang="de-DE" sz="1200" spc="-1" dirty="0">
                <a:solidFill>
                  <a:srgbClr val="000000"/>
                </a:solidFill>
                <a:latin typeface="Arial"/>
                <a:ea typeface="DejaVu Sans"/>
              </a:rPr>
              <a:t>OWASP, Risiko, Port Scanner, Penetration Test, </a:t>
            </a:r>
            <a:r>
              <a:rPr lang="de-DE" sz="1200" spc="-1" dirty="0" err="1">
                <a:solidFill>
                  <a:srgbClr val="000000"/>
                </a:solidFill>
                <a:latin typeface="Arial"/>
                <a:ea typeface="DejaVu Sans"/>
              </a:rPr>
              <a:t>Stateful</a:t>
            </a:r>
            <a:r>
              <a:rPr lang="de-DE" sz="1200" spc="-1" dirty="0">
                <a:solidFill>
                  <a:srgbClr val="000000"/>
                </a:solidFill>
                <a:latin typeface="Arial"/>
                <a:ea typeface="DejaVu Sans"/>
              </a:rPr>
              <a:t> </a:t>
            </a:r>
            <a:r>
              <a:rPr lang="de-DE" sz="1200" spc="-1" dirty="0" err="1">
                <a:solidFill>
                  <a:srgbClr val="000000"/>
                </a:solidFill>
                <a:latin typeface="Arial"/>
                <a:ea typeface="DejaVu Sans"/>
              </a:rPr>
              <a:t>Inspection</a:t>
            </a:r>
            <a:r>
              <a:rPr lang="de-DE" sz="1200" spc="-1" dirty="0">
                <a:solidFill>
                  <a:srgbClr val="000000"/>
                </a:solidFill>
                <a:latin typeface="Arial"/>
                <a:ea typeface="DejaVu Sans"/>
              </a:rPr>
              <a:t> Filter, Wurm, Spam, </a:t>
            </a:r>
            <a:r>
              <a:rPr lang="de-DE" sz="1200" spc="-1" dirty="0" err="1">
                <a:solidFill>
                  <a:srgbClr val="000000"/>
                </a:solidFill>
                <a:latin typeface="Arial"/>
                <a:ea typeface="DejaVu Sans"/>
              </a:rPr>
              <a:t>Threat</a:t>
            </a:r>
            <a:r>
              <a:rPr lang="de-DE" sz="1200" spc="-1" dirty="0">
                <a:solidFill>
                  <a:srgbClr val="000000"/>
                </a:solidFill>
                <a:latin typeface="Arial"/>
                <a:ea typeface="DejaVu Sans"/>
              </a:rPr>
              <a:t> Model, </a:t>
            </a:r>
            <a:r>
              <a:rPr lang="de-DE" sz="1200" spc="-1" dirty="0" err="1">
                <a:solidFill>
                  <a:srgbClr val="000000"/>
                </a:solidFill>
                <a:latin typeface="Arial"/>
                <a:ea typeface="DejaVu Sans"/>
              </a:rPr>
              <a:t>Nop</a:t>
            </a:r>
            <a:r>
              <a:rPr lang="de-DE" sz="1200" spc="-1" dirty="0">
                <a:solidFill>
                  <a:srgbClr val="000000"/>
                </a:solidFill>
                <a:latin typeface="Arial"/>
                <a:ea typeface="DejaVu Sans"/>
              </a:rPr>
              <a:t> Rutsche, </a:t>
            </a:r>
            <a:r>
              <a:rPr lang="de-DE" sz="1200" spc="-1" dirty="0" err="1">
                <a:solidFill>
                  <a:srgbClr val="000000"/>
                </a:solidFill>
                <a:latin typeface="Arial"/>
                <a:ea typeface="DejaVu Sans"/>
              </a:rPr>
              <a:t>Certification</a:t>
            </a:r>
            <a:r>
              <a:rPr lang="de-DE" sz="1200" spc="-1" dirty="0">
                <a:solidFill>
                  <a:srgbClr val="000000"/>
                </a:solidFill>
                <a:latin typeface="Arial"/>
                <a:ea typeface="DejaVu Sans"/>
              </a:rPr>
              <a:t> Authority</a:t>
            </a:r>
            <a:endParaRPr lang="de-DE" sz="1200" b="0" strike="noStrike" spc="-1" dirty="0">
              <a:solidFill>
                <a:srgbClr val="000000"/>
              </a:solidFill>
              <a:latin typeface="Arial"/>
              <a:ea typeface="DejaVu Sans"/>
            </a:endParaRPr>
          </a:p>
        </p:txBody>
      </p:sp>
      <p:pic>
        <p:nvPicPr>
          <p:cNvPr id="4" name="Grafik 3">
            <a:extLst>
              <a:ext uri="{FF2B5EF4-FFF2-40B4-BE49-F238E27FC236}">
                <a16:creationId xmlns:a16="http://schemas.microsoft.com/office/drawing/2014/main" id="{06FF021A-ACBC-59EB-0622-EF9CFA703067}"/>
              </a:ext>
            </a:extLst>
          </p:cNvPr>
          <p:cNvPicPr>
            <a:picLocks noChangeAspect="1"/>
          </p:cNvPicPr>
          <p:nvPr/>
        </p:nvPicPr>
        <p:blipFill>
          <a:blip r:embed="rId3"/>
          <a:stretch>
            <a:fillRect/>
          </a:stretch>
        </p:blipFill>
        <p:spPr>
          <a:xfrm>
            <a:off x="170965" y="3078064"/>
            <a:ext cx="209084" cy="222573"/>
          </a:xfrm>
          <a:prstGeom prst="rect">
            <a:avLst/>
          </a:prstGeom>
        </p:spPr>
      </p:pic>
      <p:pic>
        <p:nvPicPr>
          <p:cNvPr id="5" name="Grafik 4">
            <a:extLst>
              <a:ext uri="{FF2B5EF4-FFF2-40B4-BE49-F238E27FC236}">
                <a16:creationId xmlns:a16="http://schemas.microsoft.com/office/drawing/2014/main" id="{914B569A-3DB5-C6B6-1DB2-1DE6A1E3C064}"/>
              </a:ext>
            </a:extLst>
          </p:cNvPr>
          <p:cNvPicPr>
            <a:picLocks noChangeAspect="1"/>
          </p:cNvPicPr>
          <p:nvPr/>
        </p:nvPicPr>
        <p:blipFill>
          <a:blip r:embed="rId4"/>
          <a:stretch>
            <a:fillRect/>
          </a:stretch>
        </p:blipFill>
        <p:spPr>
          <a:xfrm>
            <a:off x="170965" y="3320171"/>
            <a:ext cx="197769" cy="197769"/>
          </a:xfrm>
          <a:prstGeom prst="rect">
            <a:avLst/>
          </a:prstGeom>
        </p:spPr>
      </p:pic>
      <p:pic>
        <p:nvPicPr>
          <p:cNvPr id="6" name="Grafik 5">
            <a:extLst>
              <a:ext uri="{FF2B5EF4-FFF2-40B4-BE49-F238E27FC236}">
                <a16:creationId xmlns:a16="http://schemas.microsoft.com/office/drawing/2014/main" id="{25B1DE4C-1E73-E798-3525-BC7AA40263F4}"/>
              </a:ext>
            </a:extLst>
          </p:cNvPr>
          <p:cNvPicPr>
            <a:picLocks noChangeAspect="1"/>
          </p:cNvPicPr>
          <p:nvPr/>
        </p:nvPicPr>
        <p:blipFill>
          <a:blip r:embed="rId3"/>
          <a:stretch>
            <a:fillRect/>
          </a:stretch>
        </p:blipFill>
        <p:spPr>
          <a:xfrm>
            <a:off x="170965" y="3537475"/>
            <a:ext cx="209084" cy="222573"/>
          </a:xfrm>
          <a:prstGeom prst="rect">
            <a:avLst/>
          </a:prstGeom>
        </p:spPr>
      </p:pic>
      <p:pic>
        <p:nvPicPr>
          <p:cNvPr id="7" name="Grafik 6">
            <a:extLst>
              <a:ext uri="{FF2B5EF4-FFF2-40B4-BE49-F238E27FC236}">
                <a16:creationId xmlns:a16="http://schemas.microsoft.com/office/drawing/2014/main" id="{3816C7BD-1933-17AF-89E0-374BEDF9A566}"/>
              </a:ext>
            </a:extLst>
          </p:cNvPr>
          <p:cNvPicPr>
            <a:picLocks noChangeAspect="1"/>
          </p:cNvPicPr>
          <p:nvPr/>
        </p:nvPicPr>
        <p:blipFill>
          <a:blip r:embed="rId4"/>
          <a:stretch>
            <a:fillRect/>
          </a:stretch>
        </p:blipFill>
        <p:spPr>
          <a:xfrm>
            <a:off x="182280" y="3898001"/>
            <a:ext cx="197769" cy="19776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9"/>
          <p:cNvSpPr/>
          <p:nvPr/>
        </p:nvSpPr>
        <p:spPr>
          <a:xfrm>
            <a:off x="404640" y="539640"/>
            <a:ext cx="6019560" cy="456840"/>
          </a:xfrm>
          <a:prstGeom prst="roundRect">
            <a:avLst>
              <a:gd name="adj" fmla="val 16667"/>
            </a:avLst>
          </a:prstGeom>
          <a:gradFill rotWithShape="0">
            <a:gsLst>
              <a:gs pos="35000">
                <a:srgbClr val="FFFFFF"/>
              </a:gs>
              <a:gs pos="100000">
                <a:srgbClr val="FFFFFF"/>
              </a:gs>
            </a:gsLst>
            <a:lin ang="16200000"/>
          </a:gradFill>
          <a:ln>
            <a:solidFill>
              <a:srgbClr val="F9F9F9"/>
            </a:solidFill>
            <a:round/>
          </a:ln>
          <a:effectLst>
            <a:outerShdw blurRad="39960" dist="20160" dir="5400000" rotWithShape="0">
              <a:srgbClr val="000000">
                <a:alpha val="38000"/>
              </a:srgbClr>
            </a:outerShdw>
          </a:effectLst>
        </p:spPr>
        <p:style>
          <a:lnRef idx="1">
            <a:schemeClr val="accent3"/>
          </a:lnRef>
          <a:fillRef idx="2">
            <a:schemeClr val="accent3"/>
          </a:fillRef>
          <a:effectRef idx="1">
            <a:schemeClr val="accent3"/>
          </a:effectRef>
          <a:fontRef idx="minor"/>
        </p:style>
        <p:txBody>
          <a:bodyPr lIns="90000" tIns="45000" rIns="90000" bIns="45000" anchor="ctr">
            <a:noAutofit/>
          </a:bodyPr>
          <a:lstStyle/>
          <a:p>
            <a:pPr>
              <a:lnSpc>
                <a:spcPct val="100000"/>
              </a:lnSpc>
            </a:pPr>
            <a:r>
              <a:rPr lang="de-DE" sz="2000" b="0" strike="noStrike" spc="-1" dirty="0">
                <a:solidFill>
                  <a:srgbClr val="000000"/>
                </a:solidFill>
                <a:latin typeface="Arial"/>
              </a:rPr>
              <a:t>Aufgabe 2: </a:t>
            </a:r>
            <a:r>
              <a:rPr lang="de-DE" sz="2000" b="0" strike="noStrike" spc="-1" dirty="0" err="1">
                <a:solidFill>
                  <a:srgbClr val="000000"/>
                </a:solidFill>
                <a:latin typeface="Arial"/>
              </a:rPr>
              <a:t>Safety</a:t>
            </a:r>
            <a:endParaRPr lang="de-DE" sz="2000" b="0" strike="noStrike" spc="-1" dirty="0">
              <a:latin typeface="Arial"/>
            </a:endParaRPr>
          </a:p>
          <a:p>
            <a:pPr>
              <a:lnSpc>
                <a:spcPct val="100000"/>
              </a:lnSpc>
            </a:pPr>
            <a:r>
              <a:rPr lang="de-DE" sz="1000" b="0" strike="noStrike" spc="-1" dirty="0">
                <a:latin typeface="Arial"/>
              </a:rPr>
              <a:t>A)__/7   B)__/7   C)__/7   D)__/5   E)__/7   </a:t>
            </a:r>
            <a:r>
              <a:rPr lang="de-DE" sz="1000" spc="-1" dirty="0">
                <a:latin typeface="Arial"/>
              </a:rPr>
              <a:t>	</a:t>
            </a:r>
            <a:r>
              <a:rPr lang="de-DE" sz="1000" b="0" strike="noStrike" spc="-1" dirty="0">
                <a:latin typeface="Arial"/>
              </a:rPr>
              <a:t>		__/</a:t>
            </a:r>
            <a:r>
              <a:rPr lang="de-DE" sz="1000" spc="-1" dirty="0">
                <a:latin typeface="Arial"/>
              </a:rPr>
              <a:t>33</a:t>
            </a:r>
            <a:r>
              <a:rPr lang="de-DE" sz="1000" b="0" strike="noStrike" spc="-1" dirty="0">
                <a:latin typeface="Arial"/>
              </a:rPr>
              <a:t> Punkte</a:t>
            </a:r>
          </a:p>
        </p:txBody>
      </p:sp>
      <p:sp>
        <p:nvSpPr>
          <p:cNvPr id="84" name="Text Box 22"/>
          <p:cNvSpPr/>
          <p:nvPr/>
        </p:nvSpPr>
        <p:spPr>
          <a:xfrm>
            <a:off x="324465" y="1101240"/>
            <a:ext cx="6175695" cy="7390313"/>
          </a:xfrm>
          <a:prstGeom prst="rect">
            <a:avLst/>
          </a:prstGeom>
          <a:noFill/>
          <a:ln w="2540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marL="228600" indent="-228600">
              <a:lnSpc>
                <a:spcPct val="100000"/>
              </a:lnSpc>
              <a:spcBef>
                <a:spcPts val="241"/>
              </a:spcBef>
              <a:buClr>
                <a:srgbClr val="000000"/>
              </a:buClr>
              <a:buFont typeface="Arial"/>
              <a:buAutoNum type="alphaUcParenR"/>
            </a:pPr>
            <a:r>
              <a:rPr lang="de-DE" sz="1200" b="0" strike="noStrike" spc="-1" dirty="0" err="1">
                <a:solidFill>
                  <a:srgbClr val="000000"/>
                </a:solidFill>
                <a:latin typeface="Arial"/>
              </a:rPr>
              <a:t>FlatGPT</a:t>
            </a:r>
            <a:r>
              <a:rPr lang="de-DE" sz="1200" b="0" strike="noStrike" spc="-1" dirty="0">
                <a:solidFill>
                  <a:srgbClr val="000000"/>
                </a:solidFill>
                <a:latin typeface="Arial"/>
              </a:rPr>
              <a:t> ist ein weltweiter Erfolg, aber die KI läuft noch zentral, während es separate </a:t>
            </a:r>
            <a:r>
              <a:rPr lang="de-DE" sz="1200" b="0" strike="noStrike" spc="-1" dirty="0" err="1">
                <a:solidFill>
                  <a:srgbClr val="000000"/>
                </a:solidFill>
                <a:latin typeface="Arial"/>
              </a:rPr>
              <a:t>Frontends</a:t>
            </a:r>
            <a:r>
              <a:rPr lang="de-DE" sz="1200" b="0" strike="noStrike" spc="-1" dirty="0">
                <a:solidFill>
                  <a:srgbClr val="000000"/>
                </a:solidFill>
                <a:latin typeface="Arial"/>
              </a:rPr>
              <a:t> in Europa, Asien und Amerika gibt. Die KI hat eine Verfügbarkeit von 90%, die </a:t>
            </a:r>
            <a:r>
              <a:rPr lang="de-DE" sz="1200" b="0" strike="noStrike" spc="-1" dirty="0" err="1">
                <a:solidFill>
                  <a:srgbClr val="000000"/>
                </a:solidFill>
                <a:latin typeface="Arial"/>
              </a:rPr>
              <a:t>Frontends</a:t>
            </a:r>
            <a:r>
              <a:rPr lang="de-DE" sz="1200" b="0" strike="noStrike" spc="-1" dirty="0">
                <a:solidFill>
                  <a:srgbClr val="000000"/>
                </a:solidFill>
                <a:latin typeface="Arial"/>
              </a:rPr>
              <a:t> jeweils ebenfalls von 90%.</a:t>
            </a:r>
            <a:br>
              <a:rPr lang="de-DE" sz="1200" b="0" strike="noStrike" spc="-1" dirty="0">
                <a:solidFill>
                  <a:srgbClr val="000000"/>
                </a:solidFill>
                <a:latin typeface="Arial"/>
              </a:rPr>
            </a:br>
            <a:r>
              <a:rPr lang="de-DE" sz="1200" b="0" strike="noStrike" spc="-1" dirty="0">
                <a:solidFill>
                  <a:srgbClr val="000000"/>
                </a:solidFill>
                <a:latin typeface="Arial"/>
              </a:rPr>
              <a:t>Wie viele Tage konnten auf Basis dieser Werte im letzten Jahr Nutzer aus Europa </a:t>
            </a:r>
            <a:r>
              <a:rPr lang="de-DE" sz="1200" spc="-1" dirty="0" err="1">
                <a:solidFill>
                  <a:srgbClr val="000000"/>
                </a:solidFill>
                <a:latin typeface="Arial"/>
              </a:rPr>
              <a:t>FlatGPT</a:t>
            </a:r>
            <a:r>
              <a:rPr lang="de-DE" sz="1200" spc="-1" dirty="0">
                <a:solidFill>
                  <a:srgbClr val="000000"/>
                </a:solidFill>
                <a:latin typeface="Arial"/>
              </a:rPr>
              <a:t> nicht nutzen?</a:t>
            </a:r>
            <a:endParaRPr lang="de-DE" sz="1200" spc="-1" dirty="0">
              <a:solidFill>
                <a:srgbClr val="FF0000"/>
              </a:solidFill>
              <a:latin typeface="Arial"/>
            </a:endParaRPr>
          </a:p>
          <a:p>
            <a:pPr marL="228600" indent="-228600">
              <a:lnSpc>
                <a:spcPct val="100000"/>
              </a:lnSpc>
              <a:spcBef>
                <a:spcPts val="241"/>
              </a:spcBef>
              <a:buClr>
                <a:srgbClr val="000000"/>
              </a:buClr>
              <a:buFont typeface="Arial"/>
              <a:buAutoNum type="alphaUcParenR"/>
            </a:pPr>
            <a:r>
              <a:rPr lang="de-DE" sz="1200" b="0" strike="noStrike" spc="-1" dirty="0">
                <a:solidFill>
                  <a:srgbClr val="000000"/>
                </a:solidFill>
                <a:latin typeface="Arial"/>
              </a:rPr>
              <a:t>Wenn Sie nun die europäischen Nutzer </a:t>
            </a:r>
            <a:r>
              <a:rPr lang="de-DE" sz="1200" spc="-1" dirty="0">
                <a:solidFill>
                  <a:srgbClr val="000000"/>
                </a:solidFill>
                <a:latin typeface="Arial"/>
              </a:rPr>
              <a:t>einfach im Falle eines Ausfall noch auf das amerikanische Frontend umleiten, in welchem Ausmaß verändert sich dann die Verfügbarkeit für diese Usergruppe?</a:t>
            </a:r>
            <a:endParaRPr lang="de-DE" sz="1200" b="0" strike="noStrike" spc="-1" dirty="0">
              <a:latin typeface="Arial"/>
            </a:endParaRPr>
          </a:p>
          <a:p>
            <a:pPr marL="228600" indent="-228600">
              <a:spcBef>
                <a:spcPts val="241"/>
              </a:spcBef>
              <a:buClr>
                <a:srgbClr val="000000"/>
              </a:buClr>
              <a:buFont typeface="Arial"/>
              <a:buAutoNum type="alphaUcParenR"/>
            </a:pPr>
            <a:r>
              <a:rPr lang="de-DE" sz="1200" b="0" strike="noStrike" spc="-1" dirty="0">
                <a:solidFill>
                  <a:srgbClr val="000000"/>
                </a:solidFill>
                <a:latin typeface="Arial"/>
              </a:rPr>
              <a:t>Das Risiko eines Ausfalls </a:t>
            </a:r>
            <a:r>
              <a:rPr lang="de-DE" sz="1200" spc="-1" dirty="0">
                <a:solidFill>
                  <a:srgbClr val="000000"/>
                </a:solidFill>
                <a:latin typeface="Arial"/>
              </a:rPr>
              <a:t>von </a:t>
            </a:r>
            <a:r>
              <a:rPr lang="de-DE" sz="1200" spc="-1" dirty="0" err="1">
                <a:solidFill>
                  <a:srgbClr val="000000"/>
                </a:solidFill>
                <a:latin typeface="Arial"/>
              </a:rPr>
              <a:t>FlatGPT</a:t>
            </a:r>
            <a:r>
              <a:rPr lang="de-DE" sz="1200" spc="-1" dirty="0">
                <a:solidFill>
                  <a:srgbClr val="000000"/>
                </a:solidFill>
                <a:latin typeface="Arial"/>
              </a:rPr>
              <a:t> wie in Aufgabe A) </a:t>
            </a:r>
            <a:r>
              <a:rPr lang="de-DE" sz="1200" b="0" strike="noStrike" spc="-1" dirty="0">
                <a:latin typeface="Arial"/>
              </a:rPr>
              <a:t>wird mit 3 </a:t>
            </a:r>
            <a:r>
              <a:rPr lang="de-DE" sz="1200" b="0" strike="noStrike" spc="-1" dirty="0" err="1">
                <a:latin typeface="Arial"/>
              </a:rPr>
              <a:t>Mio</a:t>
            </a:r>
            <a:r>
              <a:rPr lang="de-DE" sz="1200" b="0" strike="noStrike" spc="-1" dirty="0">
                <a:latin typeface="Arial"/>
              </a:rPr>
              <a:t> € bewertet</a:t>
            </a:r>
            <a:r>
              <a:rPr lang="de-DE" sz="1200" b="0" strike="noStrike" spc="-1" dirty="0">
                <a:solidFill>
                  <a:srgbClr val="000000"/>
                </a:solidFill>
                <a:latin typeface="Arial"/>
              </a:rPr>
              <a:t>. </a:t>
            </a:r>
            <a:br>
              <a:rPr lang="de-DE" sz="1200" b="0" strike="noStrike" spc="-1" dirty="0">
                <a:solidFill>
                  <a:srgbClr val="000000"/>
                </a:solidFill>
                <a:latin typeface="Arial"/>
              </a:rPr>
            </a:br>
            <a:r>
              <a:rPr lang="de-DE" sz="1200" b="0" strike="noStrike" spc="-1" dirty="0">
                <a:latin typeface="Arial"/>
              </a:rPr>
              <a:t>Wie ist nach ISO das Risiko definiert?  </a:t>
            </a:r>
            <a:br>
              <a:rPr lang="de-DE" sz="1200" b="0" strike="noStrike" spc="-1" dirty="0">
                <a:latin typeface="Arial"/>
              </a:rPr>
            </a:br>
            <a:r>
              <a:rPr lang="de-DE" sz="1200" b="0" strike="noStrike" spc="-1" dirty="0">
                <a:latin typeface="Arial"/>
              </a:rPr>
              <a:t>Wie hoch ist demnach Ihr ungefährer Umsatz mit </a:t>
            </a:r>
            <a:r>
              <a:rPr lang="de-DE" sz="1200" spc="-1" dirty="0" err="1">
                <a:latin typeface="Arial"/>
              </a:rPr>
              <a:t>FlatGPT</a:t>
            </a:r>
            <a:r>
              <a:rPr lang="de-DE" sz="1200" spc="-1" dirty="0">
                <a:latin typeface="Arial"/>
              </a:rPr>
              <a:t> in Europa </a:t>
            </a:r>
            <a:r>
              <a:rPr lang="de-DE" sz="1200" b="0" strike="noStrike" spc="-1" dirty="0">
                <a:latin typeface="Arial"/>
              </a:rPr>
              <a:t>pro Jahr?</a:t>
            </a:r>
          </a:p>
          <a:p>
            <a:pPr marL="228600" indent="-228600">
              <a:lnSpc>
                <a:spcPct val="100000"/>
              </a:lnSpc>
              <a:spcBef>
                <a:spcPts val="241"/>
              </a:spcBef>
              <a:buClr>
                <a:srgbClr val="000000"/>
              </a:buClr>
              <a:buFont typeface="Arial"/>
              <a:buAutoNum type="alphaUcParenR"/>
            </a:pPr>
            <a:r>
              <a:rPr lang="de-DE" sz="1200" b="0" strike="noStrike" spc="-1" dirty="0">
                <a:solidFill>
                  <a:srgbClr val="000000"/>
                </a:solidFill>
                <a:latin typeface="Arial"/>
              </a:rPr>
              <a:t>Sie befassen sich mit Möglichkeiten, die Sicherheitsmechanismen von „</a:t>
            </a:r>
            <a:r>
              <a:rPr lang="de-DE" sz="1200" b="0" strike="noStrike" spc="-1" dirty="0" err="1">
                <a:solidFill>
                  <a:srgbClr val="000000"/>
                </a:solidFill>
                <a:latin typeface="Arial"/>
              </a:rPr>
              <a:t>FlatGPT</a:t>
            </a:r>
            <a:r>
              <a:rPr lang="de-DE" sz="1200" b="0" strike="noStrike" spc="-1" dirty="0">
                <a:solidFill>
                  <a:srgbClr val="000000"/>
                </a:solidFill>
                <a:latin typeface="Arial"/>
              </a:rPr>
              <a:t>“ zertifizieren zu lassen. Welche der folgenden Möglichkeiten können hierzu sicherlich nicht herangezogen werden (bitte streichen):</a:t>
            </a:r>
            <a:endParaRPr lang="de-DE" sz="1200" b="0" strike="noStrike" spc="-1" dirty="0">
              <a:latin typeface="Arial"/>
            </a:endParaRPr>
          </a:p>
          <a:p>
            <a:pPr lvl="1">
              <a:lnSpc>
                <a:spcPct val="100000"/>
              </a:lnSpc>
              <a:spcBef>
                <a:spcPts val="241"/>
              </a:spcBef>
              <a:buClr>
                <a:srgbClr val="000000"/>
              </a:buClr>
            </a:pPr>
            <a:r>
              <a:rPr lang="de-DE" sz="1200" b="0" strike="noStrike" spc="-1" dirty="0">
                <a:solidFill>
                  <a:srgbClr val="000000"/>
                </a:solidFill>
                <a:latin typeface="Arial"/>
              </a:rPr>
              <a:t>-   IT 32005		-  Common </a:t>
            </a:r>
            <a:r>
              <a:rPr lang="de-DE" sz="1200" b="0" strike="noStrike" spc="-1" dirty="0" err="1">
                <a:solidFill>
                  <a:srgbClr val="000000"/>
                </a:solidFill>
                <a:latin typeface="Arial"/>
              </a:rPr>
              <a:t>Criteria</a:t>
            </a:r>
            <a:endParaRPr lang="de-DE" sz="1200" b="0" strike="noStrike" spc="-1" dirty="0">
              <a:latin typeface="Arial"/>
            </a:endParaRPr>
          </a:p>
          <a:p>
            <a:pPr lvl="1">
              <a:lnSpc>
                <a:spcPct val="100000"/>
              </a:lnSpc>
              <a:spcBef>
                <a:spcPts val="241"/>
              </a:spcBef>
              <a:buClr>
                <a:srgbClr val="000000"/>
              </a:buClr>
            </a:pPr>
            <a:r>
              <a:rPr lang="de-DE" sz="1200" b="0" strike="noStrike" spc="-1" dirty="0">
                <a:solidFill>
                  <a:srgbClr val="000000"/>
                </a:solidFill>
                <a:latin typeface="Arial"/>
              </a:rPr>
              <a:t>-   ISO Common		-  ISO 27001</a:t>
            </a:r>
            <a:endParaRPr lang="de-DE" sz="1200" b="0" strike="noStrike" spc="-1" dirty="0">
              <a:latin typeface="Arial"/>
            </a:endParaRPr>
          </a:p>
          <a:p>
            <a:pPr marL="628650" lvl="1" indent="-171450">
              <a:lnSpc>
                <a:spcPct val="100000"/>
              </a:lnSpc>
              <a:spcBef>
                <a:spcPts val="241"/>
              </a:spcBef>
              <a:buClr>
                <a:srgbClr val="000000"/>
              </a:buClr>
              <a:buFontTx/>
              <a:buChar char="-"/>
            </a:pPr>
            <a:r>
              <a:rPr lang="de-DE" sz="1200" b="0" strike="noStrike" spc="-1" dirty="0">
                <a:solidFill>
                  <a:srgbClr val="000000"/>
                </a:solidFill>
                <a:latin typeface="Arial"/>
              </a:rPr>
              <a:t>Facebook		-  IT Mundschutz</a:t>
            </a:r>
            <a:endParaRPr lang="de-DE" sz="1200" b="0" strike="noStrike" spc="-1" dirty="0">
              <a:latin typeface="Arial"/>
            </a:endParaRPr>
          </a:p>
          <a:p>
            <a:pPr marL="628650" lvl="1" indent="-171450">
              <a:lnSpc>
                <a:spcPct val="100000"/>
              </a:lnSpc>
              <a:spcBef>
                <a:spcPts val="241"/>
              </a:spcBef>
              <a:buClr>
                <a:srgbClr val="000000"/>
              </a:buClr>
              <a:buFontTx/>
              <a:buChar char="-"/>
            </a:pPr>
            <a:r>
              <a:rPr lang="de-DE" sz="1200" b="0" strike="noStrike" spc="-1" dirty="0">
                <a:solidFill>
                  <a:srgbClr val="000000"/>
                </a:solidFill>
                <a:latin typeface="Arial"/>
              </a:rPr>
              <a:t>IT-Grundschutz		-  ISO-</a:t>
            </a:r>
            <a:r>
              <a:rPr lang="de-DE" sz="1200" b="0" strike="noStrike" spc="-1" dirty="0" err="1">
                <a:solidFill>
                  <a:srgbClr val="000000"/>
                </a:solidFill>
                <a:latin typeface="Arial"/>
              </a:rPr>
              <a:t>Propyl</a:t>
            </a:r>
            <a:endParaRPr lang="de-DE" sz="1200" spc="-1" dirty="0">
              <a:solidFill>
                <a:srgbClr val="000000"/>
              </a:solidFill>
              <a:latin typeface="Arial"/>
            </a:endParaRPr>
          </a:p>
          <a:p>
            <a:pPr marL="228600" indent="-228600">
              <a:lnSpc>
                <a:spcPct val="100000"/>
              </a:lnSpc>
              <a:spcBef>
                <a:spcPts val="241"/>
              </a:spcBef>
              <a:buClr>
                <a:srgbClr val="000000"/>
              </a:buClr>
              <a:buFont typeface="Arial"/>
              <a:buAutoNum type="alphaUcParenR"/>
            </a:pPr>
            <a:r>
              <a:rPr lang="de-DE" sz="1200" i="1" dirty="0"/>
              <a:t>Welche Identitäten kann ich bei Redundanzsetups von einem aktiven auf einen passiven Server übernehmen?</a:t>
            </a:r>
            <a:br>
              <a:rPr lang="de-DE" sz="1200" i="1" dirty="0"/>
            </a:br>
            <a:r>
              <a:rPr lang="de-DE" sz="1200" i="1" dirty="0"/>
              <a:t>Bei einem Redundanzsetup, bei dem ein aktiver Server auf einen passiven Server gewechselt wird, kann eine Vielzahl von Identitäten übernommen werden, darunter:</a:t>
            </a:r>
          </a:p>
          <a:p>
            <a:pPr marL="628650" lvl="1" indent="-171450">
              <a:spcBef>
                <a:spcPts val="241"/>
              </a:spcBef>
              <a:buClr>
                <a:srgbClr val="000000"/>
              </a:buClr>
              <a:buFont typeface="Arial" panose="020B0604020202020204" pitchFamily="34" charset="0"/>
              <a:buChar char="•"/>
            </a:pPr>
            <a:r>
              <a:rPr lang="de-DE" sz="1200" i="1" dirty="0"/>
              <a:t>IP-Adressen</a:t>
            </a:r>
          </a:p>
          <a:p>
            <a:pPr marL="628650" lvl="1" indent="-171450">
              <a:buFont typeface="Arial" panose="020B0604020202020204" pitchFamily="34" charset="0"/>
              <a:buChar char="•"/>
            </a:pPr>
            <a:r>
              <a:rPr lang="de-DE" sz="1200" i="1" dirty="0"/>
              <a:t>Hostnamen</a:t>
            </a:r>
          </a:p>
          <a:p>
            <a:pPr marL="628650" lvl="1" indent="-171450">
              <a:buFont typeface="Arial" panose="020B0604020202020204" pitchFamily="34" charset="0"/>
              <a:buChar char="•"/>
            </a:pPr>
            <a:r>
              <a:rPr lang="de-DE" sz="1200" i="1" dirty="0"/>
              <a:t>Benutzerkonten und Passwörter</a:t>
            </a:r>
          </a:p>
          <a:p>
            <a:pPr marL="628650" lvl="1" indent="-171450">
              <a:buFont typeface="Arial" panose="020B0604020202020204" pitchFamily="34" charset="0"/>
              <a:buChar char="•"/>
            </a:pPr>
            <a:r>
              <a:rPr lang="de-DE" sz="1200" i="1" dirty="0"/>
              <a:t>Freigaben und Berechtigungen</a:t>
            </a:r>
          </a:p>
          <a:p>
            <a:pPr marL="628650" lvl="1" indent="-171450">
              <a:buFont typeface="Arial" panose="020B0604020202020204" pitchFamily="34" charset="0"/>
              <a:buChar char="•"/>
            </a:pPr>
            <a:r>
              <a:rPr lang="de-DE" sz="1200" i="1" dirty="0"/>
              <a:t>Anwendungseinstellungen und Daten</a:t>
            </a:r>
          </a:p>
          <a:p>
            <a:pPr marL="216000"/>
            <a:r>
              <a:rPr lang="de-DE" sz="1200" i="1" dirty="0"/>
              <a:t>Es ist jedoch wichtig zu beachten, dass die Übernahme der Identitäten abhängig von der Art des Redundanzsetups und den verwendeten Technologien ist. Es ist ratsam, die Dokumentation des jeweiligen Setups zu überprüfen, um sicherzustellen, dass alle notwendigen Identitäten übernommen werden.</a:t>
            </a:r>
            <a:br>
              <a:rPr lang="de-DE" sz="1200" i="1" dirty="0"/>
            </a:br>
            <a:br>
              <a:rPr lang="de-DE" sz="1200" i="1" dirty="0"/>
            </a:br>
            <a:r>
              <a:rPr lang="de-DE" sz="1200" dirty="0" err="1"/>
              <a:t>FlatGPT</a:t>
            </a:r>
            <a:r>
              <a:rPr lang="de-DE" sz="1200" dirty="0"/>
              <a:t> hat hier schon eine ziemlich gute Antwort auf eine mögliche Klausuraufgabe gegeben, aber Sie waren in der Vorlesung und wissen es besser: welche Art von </a:t>
            </a:r>
            <a:r>
              <a:rPr lang="de-DE" sz="1200" dirty="0" err="1"/>
              <a:t>Identitäte</a:t>
            </a:r>
            <a:r>
              <a:rPr lang="de-DE" sz="1200" dirty="0"/>
              <a:t> fehlt aus dem Vorlesungsstoff, und wir könnte man die von </a:t>
            </a:r>
            <a:r>
              <a:rPr lang="de-DE" sz="1200" dirty="0" err="1"/>
              <a:t>FlatGPT</a:t>
            </a:r>
            <a:r>
              <a:rPr lang="de-DE" sz="1200" dirty="0"/>
              <a:t> vorgeschlagenen Identitäten, die in der Vorlesung so nicht vorkamen ganz einfach übernehmen?</a:t>
            </a:r>
          </a:p>
          <a:p>
            <a:pPr marL="228600" indent="-228600">
              <a:lnSpc>
                <a:spcPct val="100000"/>
              </a:lnSpc>
              <a:spcBef>
                <a:spcPts val="241"/>
              </a:spcBef>
              <a:buClr>
                <a:srgbClr val="000000"/>
              </a:buClr>
              <a:buFont typeface="Arial"/>
              <a:buAutoNum type="alphaUcParenR"/>
            </a:pPr>
            <a:endParaRPr lang="de-DE" sz="1200" b="0" strike="noStrike" spc="-1" dirty="0">
              <a:latin typeface="Arial"/>
            </a:endParaRPr>
          </a:p>
        </p:txBody>
      </p:sp>
      <p:pic>
        <p:nvPicPr>
          <p:cNvPr id="2" name="Grafik 1">
            <a:extLst>
              <a:ext uri="{FF2B5EF4-FFF2-40B4-BE49-F238E27FC236}">
                <a16:creationId xmlns:a16="http://schemas.microsoft.com/office/drawing/2014/main" id="{ADDD1CF9-24B6-25E4-2614-7EFE3F915139}"/>
              </a:ext>
            </a:extLst>
          </p:cNvPr>
          <p:cNvPicPr>
            <a:picLocks noChangeAspect="1"/>
          </p:cNvPicPr>
          <p:nvPr/>
        </p:nvPicPr>
        <p:blipFill>
          <a:blip r:embed="rId3"/>
          <a:stretch>
            <a:fillRect/>
          </a:stretch>
        </p:blipFill>
        <p:spPr>
          <a:xfrm>
            <a:off x="404640" y="4811536"/>
            <a:ext cx="209084" cy="222573"/>
          </a:xfrm>
          <a:prstGeom prst="rect">
            <a:avLst/>
          </a:prstGeom>
        </p:spPr>
      </p:pic>
      <p:pic>
        <p:nvPicPr>
          <p:cNvPr id="3" name="Grafik 2">
            <a:extLst>
              <a:ext uri="{FF2B5EF4-FFF2-40B4-BE49-F238E27FC236}">
                <a16:creationId xmlns:a16="http://schemas.microsoft.com/office/drawing/2014/main" id="{34E339C5-1854-79BF-8048-4E82C4243F94}"/>
              </a:ext>
            </a:extLst>
          </p:cNvPr>
          <p:cNvPicPr>
            <a:picLocks noChangeAspect="1"/>
          </p:cNvPicPr>
          <p:nvPr/>
        </p:nvPicPr>
        <p:blipFill>
          <a:blip r:embed="rId4"/>
          <a:stretch>
            <a:fillRect/>
          </a:stretch>
        </p:blipFill>
        <p:spPr>
          <a:xfrm>
            <a:off x="404640" y="5099419"/>
            <a:ext cx="197769" cy="197769"/>
          </a:xfrm>
          <a:prstGeom prst="rect">
            <a:avLst/>
          </a:prstGeom>
        </p:spPr>
      </p:pic>
      <p:pic>
        <p:nvPicPr>
          <p:cNvPr id="4" name="Grafik 3">
            <a:extLst>
              <a:ext uri="{FF2B5EF4-FFF2-40B4-BE49-F238E27FC236}">
                <a16:creationId xmlns:a16="http://schemas.microsoft.com/office/drawing/2014/main" id="{A15D9612-FE23-17B4-257E-56F3AC357FD7}"/>
              </a:ext>
            </a:extLst>
          </p:cNvPr>
          <p:cNvPicPr>
            <a:picLocks noChangeAspect="1"/>
          </p:cNvPicPr>
          <p:nvPr/>
        </p:nvPicPr>
        <p:blipFill>
          <a:blip r:embed="rId5">
            <a:clrChange>
              <a:clrFrom>
                <a:srgbClr val="F7F7F8"/>
              </a:clrFrom>
              <a:clrTo>
                <a:srgbClr val="F7F7F8">
                  <a:alpha val="0"/>
                </a:srgbClr>
              </a:clrTo>
            </a:clrChange>
          </a:blip>
          <a:stretch>
            <a:fillRect/>
          </a:stretch>
        </p:blipFill>
        <p:spPr>
          <a:xfrm>
            <a:off x="367847" y="6811169"/>
            <a:ext cx="271353" cy="286021"/>
          </a:xfrm>
          <a:prstGeom prst="rect">
            <a:avLst/>
          </a:prstGeom>
        </p:spPr>
      </p:pic>
    </p:spTree>
    <p:extLst>
      <p:ext uri="{BB962C8B-B14F-4D97-AF65-F5344CB8AC3E}">
        <p14:creationId xmlns:p14="http://schemas.microsoft.com/office/powerpoint/2010/main" val="3724567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Rectangle 9"/>
          <p:cNvSpPr/>
          <p:nvPr/>
        </p:nvSpPr>
        <p:spPr>
          <a:xfrm>
            <a:off x="332640" y="539640"/>
            <a:ext cx="6019560" cy="456840"/>
          </a:xfrm>
          <a:prstGeom prst="roundRect">
            <a:avLst>
              <a:gd name="adj" fmla="val 16667"/>
            </a:avLst>
          </a:prstGeom>
          <a:gradFill rotWithShape="0">
            <a:gsLst>
              <a:gs pos="35000">
                <a:srgbClr val="FFFFFF"/>
              </a:gs>
              <a:gs pos="100000">
                <a:srgbClr val="FFFFFF"/>
              </a:gs>
            </a:gsLst>
            <a:lin ang="16200000"/>
          </a:gradFill>
          <a:ln>
            <a:solidFill>
              <a:srgbClr val="F9F9F9"/>
            </a:solidFill>
            <a:round/>
          </a:ln>
          <a:effectLst>
            <a:outerShdw blurRad="39960" dist="20160" dir="5400000" rotWithShape="0">
              <a:srgbClr val="000000">
                <a:alpha val="38000"/>
              </a:srgbClr>
            </a:outerShdw>
          </a:effectLst>
        </p:spPr>
        <p:style>
          <a:lnRef idx="1">
            <a:schemeClr val="accent3"/>
          </a:lnRef>
          <a:fillRef idx="2">
            <a:schemeClr val="accent3"/>
          </a:fillRef>
          <a:effectRef idx="1">
            <a:schemeClr val="accent3"/>
          </a:effectRef>
          <a:fontRef idx="minor"/>
        </p:style>
        <p:txBody>
          <a:bodyPr lIns="90000" tIns="45000" rIns="90000" bIns="45000" anchor="ctr">
            <a:noAutofit/>
          </a:bodyPr>
          <a:lstStyle/>
          <a:p>
            <a:pPr>
              <a:lnSpc>
                <a:spcPct val="100000"/>
              </a:lnSpc>
            </a:pPr>
            <a:r>
              <a:rPr lang="de-DE" sz="2000" b="0" strike="noStrike" spc="-1" dirty="0">
                <a:solidFill>
                  <a:srgbClr val="000000"/>
                </a:solidFill>
                <a:latin typeface="Arial"/>
              </a:rPr>
              <a:t>Aufgabe 3: Security</a:t>
            </a:r>
            <a:endParaRPr lang="de-DE" sz="2000" b="0" strike="noStrike" spc="-1" dirty="0">
              <a:latin typeface="Arial"/>
            </a:endParaRPr>
          </a:p>
          <a:p>
            <a:pPr>
              <a:lnSpc>
                <a:spcPct val="100000"/>
              </a:lnSpc>
            </a:pPr>
            <a:r>
              <a:rPr lang="de-DE" sz="1000" b="0" strike="noStrike" spc="-1" dirty="0">
                <a:latin typeface="Arial"/>
              </a:rPr>
              <a:t>A)__/8   B)__/5   C)__/6   D)__/10   E)__/10   F)__/8   G)__/10   </a:t>
            </a:r>
            <a:r>
              <a:rPr lang="de-DE" sz="1000" spc="-1" dirty="0">
                <a:latin typeface="Arial"/>
              </a:rPr>
              <a:t>		</a:t>
            </a:r>
            <a:r>
              <a:rPr lang="de-DE" sz="1000" b="0" strike="noStrike" spc="-1" dirty="0">
                <a:latin typeface="Arial"/>
              </a:rPr>
              <a:t>     __/57 Punkte</a:t>
            </a:r>
          </a:p>
        </p:txBody>
      </p:sp>
      <p:sp>
        <p:nvSpPr>
          <p:cNvPr id="86" name="Text Box 22"/>
          <p:cNvSpPr/>
          <p:nvPr/>
        </p:nvSpPr>
        <p:spPr>
          <a:xfrm>
            <a:off x="332640" y="1115640"/>
            <a:ext cx="6095520" cy="6718334"/>
          </a:xfrm>
          <a:prstGeom prst="rect">
            <a:avLst/>
          </a:prstGeom>
          <a:noFill/>
          <a:ln w="2540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457200" indent="-457200">
              <a:spcBef>
                <a:spcPts val="241"/>
              </a:spcBef>
              <a:buClr>
                <a:srgbClr val="000000"/>
              </a:buClr>
              <a:buFont typeface="StarSymbol"/>
              <a:buAutoNum type="alphaUcParenR"/>
            </a:pPr>
            <a:r>
              <a:rPr lang="de-DE" sz="1200" i="1" dirty="0"/>
              <a:t>Stimmt es, dass es in den letzten 20 Jahren bei Cyberattacken eine deutliche Tendenz zu finanziell motivierten Angriffen gegeben hat?</a:t>
            </a:r>
            <a:br>
              <a:rPr lang="de-DE" sz="1200" i="1" dirty="0"/>
            </a:br>
            <a:r>
              <a:rPr lang="de-DE" sz="1200" i="1" dirty="0"/>
              <a:t>Ja, das stimmt. In den letzten 20 Jahren hat es eine deutliche Tendenz zu finanziell motivierten Cyberangriffen gegeben. Diese Angriffe richten sich /&amp;“§“%$§GLGOLZG/$“$“$“$“$““$$“  … SYSTEM OVERLOAD</a:t>
            </a:r>
            <a:br>
              <a:rPr lang="de-DE" sz="1200" i="1" dirty="0"/>
            </a:br>
            <a:r>
              <a:rPr lang="de-DE" sz="1200" dirty="0"/>
              <a:t>Bitte vervollständigen Sie sinnvoll die Antwort von </a:t>
            </a:r>
            <a:r>
              <a:rPr lang="de-DE" sz="1200" dirty="0" err="1"/>
              <a:t>FlatGPT</a:t>
            </a:r>
            <a:r>
              <a:rPr lang="de-DE" sz="1200" dirty="0"/>
              <a:t> passend zur Vorlesung, verwenden Sie Beispiele!</a:t>
            </a:r>
            <a:endParaRPr lang="de-DE" sz="1200" b="0" strike="noStrike" spc="-1" dirty="0">
              <a:solidFill>
                <a:srgbClr val="000000"/>
              </a:solidFill>
              <a:latin typeface="Arial"/>
            </a:endParaRPr>
          </a:p>
          <a:p>
            <a:pPr marL="457200" indent="-457200">
              <a:spcBef>
                <a:spcPts val="241"/>
              </a:spcBef>
              <a:buClr>
                <a:srgbClr val="000000"/>
              </a:buClr>
              <a:buFont typeface="StarSymbol"/>
              <a:buAutoNum type="alphaUcParenR"/>
            </a:pPr>
            <a:r>
              <a:rPr lang="de-DE" sz="1200" i="1" dirty="0"/>
              <a:t>Welche fünf Regeln sind die wichtigsten bei Deiner Entwicklung gewesen?</a:t>
            </a:r>
            <a:br>
              <a:rPr lang="de-DE" sz="1200" i="1" dirty="0"/>
            </a:br>
            <a:r>
              <a:rPr lang="de-DE" sz="1100" i="1" dirty="0"/>
              <a:t>Als künstliche Intelligenz habe ich keine Erfahrungen oder Gefühle im traditionellen Sinne, aber bei meiner Entwicklung waren folgende fünf Regeln von großer Bedeutung:</a:t>
            </a:r>
          </a:p>
          <a:p>
            <a:pPr marL="914400" lvl="1" indent="-457200">
              <a:spcBef>
                <a:spcPts val="241"/>
              </a:spcBef>
              <a:buClr>
                <a:srgbClr val="000000"/>
              </a:buClr>
              <a:buFont typeface="Arial" panose="020B0604020202020204" pitchFamily="34" charset="0"/>
              <a:buChar char="•"/>
            </a:pPr>
            <a:r>
              <a:rPr lang="de-DE" sz="1100" i="1" dirty="0"/>
              <a:t>Deep Learning: Ich bin mit tiefen neuronalen Netzen trainiert worden, um menschliche Sprache so genau wie möglich nachzubilden.</a:t>
            </a:r>
          </a:p>
          <a:p>
            <a:pPr marL="914400" lvl="1" indent="-457200">
              <a:spcBef>
                <a:spcPts val="241"/>
              </a:spcBef>
              <a:buClr>
                <a:srgbClr val="000000"/>
              </a:buClr>
              <a:buFont typeface="Arial" panose="020B0604020202020204" pitchFamily="34" charset="0"/>
              <a:buChar char="•"/>
            </a:pPr>
            <a:r>
              <a:rPr lang="de-DE" sz="1100" i="1" dirty="0"/>
              <a:t>Große Datenmengen: Ich wurde auf einer enormen Menge an Texten trainiert, um ein breites Spektrum an Wissen und Fähigkeiten zu erwerben.</a:t>
            </a:r>
          </a:p>
          <a:p>
            <a:pPr marL="914400" lvl="1" indent="-457200">
              <a:spcBef>
                <a:spcPts val="241"/>
              </a:spcBef>
              <a:buClr>
                <a:srgbClr val="000000"/>
              </a:buClr>
              <a:buFont typeface="Arial" panose="020B0604020202020204" pitchFamily="34" charset="0"/>
              <a:buChar char="•"/>
            </a:pPr>
            <a:r>
              <a:rPr lang="de-DE" sz="1100" i="1" dirty="0"/>
              <a:t>Korrektheit: Es wurde darauf geachtet, dass ich korrekte und genaue Informationen liefere, um vertrauenswürdiger zu sein.</a:t>
            </a:r>
          </a:p>
          <a:p>
            <a:pPr marL="914400" lvl="1" indent="-457200">
              <a:spcBef>
                <a:spcPts val="241"/>
              </a:spcBef>
              <a:buClr>
                <a:srgbClr val="000000"/>
              </a:buClr>
              <a:buFont typeface="Arial" panose="020B0604020202020204" pitchFamily="34" charset="0"/>
              <a:buChar char="•"/>
            </a:pPr>
            <a:r>
              <a:rPr lang="de-DE" sz="1100" i="1" dirty="0"/>
              <a:t>Effizienz: Um eine schnelle und effiziente Interaktion zu ermöglichen, wurde auf eine optimierte Implementierung und Infrastruktur geachtet.</a:t>
            </a:r>
          </a:p>
          <a:p>
            <a:pPr marL="914400" lvl="1" indent="-457200">
              <a:spcBef>
                <a:spcPts val="241"/>
              </a:spcBef>
              <a:buClr>
                <a:srgbClr val="000000"/>
              </a:buClr>
              <a:buFont typeface="Arial" panose="020B0604020202020204" pitchFamily="34" charset="0"/>
              <a:buChar char="•"/>
            </a:pPr>
            <a:r>
              <a:rPr lang="de-DE" sz="1100" i="1" dirty="0"/>
              <a:t>Kontinuierliches Lernen: Ich werde regelmäßig aktualisiert und verbessert, um meine Fähigkeiten und das Wissen, das ich anbiete, zu erweitern und zu verbessern.</a:t>
            </a:r>
          </a:p>
          <a:p>
            <a:pPr lvl="1">
              <a:spcBef>
                <a:spcPts val="241"/>
              </a:spcBef>
              <a:buClr>
                <a:srgbClr val="000000"/>
              </a:buClr>
            </a:pPr>
            <a:r>
              <a:rPr lang="de-DE" sz="1200" dirty="0"/>
              <a:t>Toll, </a:t>
            </a:r>
            <a:r>
              <a:rPr lang="de-DE" sz="1200" dirty="0" err="1"/>
              <a:t>FlatGPT</a:t>
            </a:r>
            <a:r>
              <a:rPr lang="de-DE" sz="1200" dirty="0"/>
              <a:t>! Nun ist aber natürlich auch Sicherheit ein großes Thema bei Deiner Weiterentwicklung. Welche mindestens fünf </a:t>
            </a:r>
            <a:r>
              <a:rPr lang="de-DE" sz="1200" dirty="0" err="1"/>
              <a:t>Policies</a:t>
            </a:r>
            <a:r>
              <a:rPr lang="de-DE" sz="1200" dirty="0"/>
              <a:t> gelten denn da?</a:t>
            </a:r>
          </a:p>
          <a:p>
            <a:pPr marL="457200" indent="-457200" defTabSz="762000">
              <a:buFontTx/>
              <a:buAutoNum type="alphaUcParenR"/>
            </a:pPr>
            <a:endParaRPr lang="de-DE" sz="1200" dirty="0"/>
          </a:p>
          <a:p>
            <a:pPr marL="457200" indent="-457200" defTabSz="762000">
              <a:buFontTx/>
              <a:buAutoNum type="alphaUcParenR"/>
            </a:pPr>
            <a:r>
              <a:rPr lang="de-DE" sz="1200" dirty="0"/>
              <a:t>Bei der Anbindung der </a:t>
            </a:r>
            <a:r>
              <a:rPr lang="de-DE" sz="1200" dirty="0" err="1"/>
              <a:t>FlatGPT</a:t>
            </a:r>
            <a:r>
              <a:rPr lang="de-DE" sz="1200" dirty="0"/>
              <a:t> Entwicklungsclients verwenden Sie unter anderem NAT mit folgendem Setup:</a:t>
            </a:r>
            <a:br>
              <a:rPr lang="de-DE" sz="1200" dirty="0"/>
            </a:br>
            <a:br>
              <a:rPr lang="de-DE" sz="1200" dirty="0"/>
            </a:br>
            <a:br>
              <a:rPr lang="de-DE" sz="1200" dirty="0"/>
            </a:br>
            <a:br>
              <a:rPr lang="de-DE" sz="1200" dirty="0"/>
            </a:br>
            <a:br>
              <a:rPr lang="de-DE" sz="1200" dirty="0"/>
            </a:br>
            <a:br>
              <a:rPr lang="de-DE" sz="1200" dirty="0"/>
            </a:br>
            <a:br>
              <a:rPr lang="de-DE" sz="1200" dirty="0"/>
            </a:br>
            <a:br>
              <a:rPr lang="de-DE" sz="1200" dirty="0"/>
            </a:br>
            <a:r>
              <a:rPr lang="de-DE" sz="1200" dirty="0"/>
              <a:t>Die Workstation soll zum KI-Server zwei HTTPS-Verbindungen aufmachen. Füllen Sie die folgende </a:t>
            </a:r>
            <a:r>
              <a:rPr lang="de-DE" sz="1200" dirty="0" err="1"/>
              <a:t>Masquerading</a:t>
            </a:r>
            <a:r>
              <a:rPr lang="de-DE" sz="1200" dirty="0"/>
              <a:t>-Tabelle mit den dann </a:t>
            </a:r>
            <a:r>
              <a:rPr lang="de-DE" sz="1200" dirty="0" err="1"/>
              <a:t>vorzufindenen</a:t>
            </a:r>
            <a:r>
              <a:rPr lang="de-DE" sz="1200" dirty="0"/>
              <a:t> Inhalten:</a:t>
            </a:r>
          </a:p>
        </p:txBody>
      </p:sp>
      <p:pic>
        <p:nvPicPr>
          <p:cNvPr id="2" name="Grafik 1">
            <a:extLst>
              <a:ext uri="{FF2B5EF4-FFF2-40B4-BE49-F238E27FC236}">
                <a16:creationId xmlns:a16="http://schemas.microsoft.com/office/drawing/2014/main" id="{9862F1E8-DF41-3FA1-97E2-ACE69DE5EA1F}"/>
              </a:ext>
            </a:extLst>
          </p:cNvPr>
          <p:cNvPicPr>
            <a:picLocks noChangeAspect="1"/>
          </p:cNvPicPr>
          <p:nvPr/>
        </p:nvPicPr>
        <p:blipFill>
          <a:blip r:embed="rId3"/>
          <a:stretch>
            <a:fillRect/>
          </a:stretch>
        </p:blipFill>
        <p:spPr>
          <a:xfrm>
            <a:off x="621919" y="1171549"/>
            <a:ext cx="209084" cy="222573"/>
          </a:xfrm>
          <a:prstGeom prst="rect">
            <a:avLst/>
          </a:prstGeom>
        </p:spPr>
      </p:pic>
      <p:pic>
        <p:nvPicPr>
          <p:cNvPr id="3" name="Grafik 2">
            <a:extLst>
              <a:ext uri="{FF2B5EF4-FFF2-40B4-BE49-F238E27FC236}">
                <a16:creationId xmlns:a16="http://schemas.microsoft.com/office/drawing/2014/main" id="{F8B123B7-2540-11A4-B4B0-08CAC65DD2BB}"/>
              </a:ext>
            </a:extLst>
          </p:cNvPr>
          <p:cNvPicPr>
            <a:picLocks noChangeAspect="1"/>
          </p:cNvPicPr>
          <p:nvPr/>
        </p:nvPicPr>
        <p:blipFill>
          <a:blip r:embed="rId4"/>
          <a:stretch>
            <a:fillRect/>
          </a:stretch>
        </p:blipFill>
        <p:spPr>
          <a:xfrm>
            <a:off x="633234" y="1513282"/>
            <a:ext cx="197769" cy="197769"/>
          </a:xfrm>
          <a:prstGeom prst="rect">
            <a:avLst/>
          </a:prstGeom>
        </p:spPr>
      </p:pic>
      <p:pic>
        <p:nvPicPr>
          <p:cNvPr id="4" name="Grafik 3">
            <a:extLst>
              <a:ext uri="{FF2B5EF4-FFF2-40B4-BE49-F238E27FC236}">
                <a16:creationId xmlns:a16="http://schemas.microsoft.com/office/drawing/2014/main" id="{70E5C4A5-D5EB-1805-32F7-49403ACF8345}"/>
              </a:ext>
            </a:extLst>
          </p:cNvPr>
          <p:cNvPicPr>
            <a:picLocks noChangeAspect="1"/>
          </p:cNvPicPr>
          <p:nvPr/>
        </p:nvPicPr>
        <p:blipFill>
          <a:blip r:embed="rId5">
            <a:clrChange>
              <a:clrFrom>
                <a:srgbClr val="F7F7F8"/>
              </a:clrFrom>
              <a:clrTo>
                <a:srgbClr val="F7F7F8">
                  <a:alpha val="0"/>
                </a:srgbClr>
              </a:clrTo>
            </a:clrChange>
          </a:blip>
          <a:stretch>
            <a:fillRect/>
          </a:stretch>
        </p:blipFill>
        <p:spPr>
          <a:xfrm>
            <a:off x="621919" y="1711051"/>
            <a:ext cx="271353" cy="286021"/>
          </a:xfrm>
          <a:prstGeom prst="rect">
            <a:avLst/>
          </a:prstGeom>
        </p:spPr>
      </p:pic>
      <p:pic>
        <p:nvPicPr>
          <p:cNvPr id="5" name="Grafik 4">
            <a:extLst>
              <a:ext uri="{FF2B5EF4-FFF2-40B4-BE49-F238E27FC236}">
                <a16:creationId xmlns:a16="http://schemas.microsoft.com/office/drawing/2014/main" id="{C31CA864-7195-FF65-7BF5-2598D1E04942}"/>
              </a:ext>
            </a:extLst>
          </p:cNvPr>
          <p:cNvPicPr>
            <a:picLocks noChangeAspect="1"/>
          </p:cNvPicPr>
          <p:nvPr/>
        </p:nvPicPr>
        <p:blipFill>
          <a:blip r:embed="rId3"/>
          <a:stretch>
            <a:fillRect/>
          </a:stretch>
        </p:blipFill>
        <p:spPr>
          <a:xfrm>
            <a:off x="621919" y="2442621"/>
            <a:ext cx="209084" cy="222573"/>
          </a:xfrm>
          <a:prstGeom prst="rect">
            <a:avLst/>
          </a:prstGeom>
        </p:spPr>
      </p:pic>
      <p:pic>
        <p:nvPicPr>
          <p:cNvPr id="6" name="Grafik 5">
            <a:extLst>
              <a:ext uri="{FF2B5EF4-FFF2-40B4-BE49-F238E27FC236}">
                <a16:creationId xmlns:a16="http://schemas.microsoft.com/office/drawing/2014/main" id="{56A865B0-5883-C9A0-B0E3-00E3EDA00665}"/>
              </a:ext>
            </a:extLst>
          </p:cNvPr>
          <p:cNvPicPr>
            <a:picLocks noChangeAspect="1"/>
          </p:cNvPicPr>
          <p:nvPr/>
        </p:nvPicPr>
        <p:blipFill>
          <a:blip r:embed="rId4"/>
          <a:stretch>
            <a:fillRect/>
          </a:stretch>
        </p:blipFill>
        <p:spPr>
          <a:xfrm>
            <a:off x="633234" y="2685469"/>
            <a:ext cx="197769" cy="197769"/>
          </a:xfrm>
          <a:prstGeom prst="rect">
            <a:avLst/>
          </a:prstGeom>
        </p:spPr>
      </p:pic>
      <p:cxnSp>
        <p:nvCxnSpPr>
          <p:cNvPr id="7" name="Gerade Verbindung 7">
            <a:extLst>
              <a:ext uri="{FF2B5EF4-FFF2-40B4-BE49-F238E27FC236}">
                <a16:creationId xmlns:a16="http://schemas.microsoft.com/office/drawing/2014/main" id="{D36DF65C-8A98-A981-FB82-07260A7101D1}"/>
              </a:ext>
            </a:extLst>
          </p:cNvPr>
          <p:cNvCxnSpPr/>
          <p:nvPr/>
        </p:nvCxnSpPr>
        <p:spPr>
          <a:xfrm>
            <a:off x="1201489" y="6652593"/>
            <a:ext cx="4613250" cy="16669"/>
          </a:xfrm>
          <a:prstGeom prst="line">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8" name="Gruppieren 11">
            <a:extLst>
              <a:ext uri="{FF2B5EF4-FFF2-40B4-BE49-F238E27FC236}">
                <a16:creationId xmlns:a16="http://schemas.microsoft.com/office/drawing/2014/main" id="{A233D900-49C6-3CBB-36A5-5EFA0B42D3E7}"/>
              </a:ext>
            </a:extLst>
          </p:cNvPr>
          <p:cNvGrpSpPr>
            <a:grpSpLocks/>
          </p:cNvGrpSpPr>
          <p:nvPr/>
        </p:nvGrpSpPr>
        <p:grpSpPr bwMode="auto">
          <a:xfrm>
            <a:off x="2636912" y="6377233"/>
            <a:ext cx="576064" cy="576064"/>
            <a:chOff x="3286116" y="1714488"/>
            <a:chExt cx="900000" cy="900000"/>
          </a:xfrm>
        </p:grpSpPr>
        <p:sp>
          <p:nvSpPr>
            <p:cNvPr id="9" name="Abgerundetes Rechteck 8">
              <a:extLst>
                <a:ext uri="{FF2B5EF4-FFF2-40B4-BE49-F238E27FC236}">
                  <a16:creationId xmlns:a16="http://schemas.microsoft.com/office/drawing/2014/main" id="{A7C8727C-BE08-62D7-1018-CCD3DC6F6F3D}"/>
                </a:ext>
              </a:extLst>
            </p:cNvPr>
            <p:cNvSpPr/>
            <p:nvPr/>
          </p:nvSpPr>
          <p:spPr>
            <a:xfrm>
              <a:off x="3286116" y="1714488"/>
              <a:ext cx="900000" cy="900000"/>
            </a:xfrm>
            <a:prstGeom prst="roundRec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latin typeface="Arial" pitchFamily="34" charset="0"/>
                <a:cs typeface="Arial" pitchFamily="34" charset="0"/>
              </a:endParaRPr>
            </a:p>
          </p:txBody>
        </p:sp>
        <p:sp>
          <p:nvSpPr>
            <p:cNvPr id="10" name="Pfeil in vier Richtungen 9">
              <a:extLst>
                <a:ext uri="{FF2B5EF4-FFF2-40B4-BE49-F238E27FC236}">
                  <a16:creationId xmlns:a16="http://schemas.microsoft.com/office/drawing/2014/main" id="{ABA1A950-F04B-AFB6-4686-34B5DDBAE379}"/>
                </a:ext>
              </a:extLst>
            </p:cNvPr>
            <p:cNvSpPr/>
            <p:nvPr/>
          </p:nvSpPr>
          <p:spPr>
            <a:xfrm>
              <a:off x="3357545" y="1785916"/>
              <a:ext cx="720635" cy="720635"/>
            </a:xfrm>
            <a:prstGeom prst="quadArrow">
              <a:avLst>
                <a:gd name="adj1" fmla="val 13665"/>
                <a:gd name="adj2" fmla="val 22500"/>
                <a:gd name="adj3" fmla="val 22500"/>
              </a:avLst>
            </a:prstGeom>
          </p:spPr>
          <p:style>
            <a:lnRef idx="1">
              <a:schemeClr val="dk1"/>
            </a:lnRef>
            <a:fillRef idx="2">
              <a:schemeClr val="dk1"/>
            </a:fillRef>
            <a:effectRef idx="1">
              <a:schemeClr val="dk1"/>
            </a:effectRef>
            <a:fontRef idx="minor">
              <a:schemeClr val="dk1"/>
            </a:fontRef>
          </p:style>
          <p:txBody>
            <a:bodyPr anchor="ctr"/>
            <a:lstStyle/>
            <a:p>
              <a:pPr algn="ctr">
                <a:defRPr/>
              </a:pPr>
              <a:endParaRPr lang="de-DE">
                <a:latin typeface="Arial" pitchFamily="34" charset="0"/>
                <a:cs typeface="Arial" pitchFamily="34" charset="0"/>
              </a:endParaRPr>
            </a:p>
          </p:txBody>
        </p:sp>
      </p:grpSp>
      <p:pic>
        <p:nvPicPr>
          <p:cNvPr id="11" name="Picture 2" descr="C:\Programme\Microsoft Office\MEDIA\CAGCAT10\j0195384.wmf">
            <a:extLst>
              <a:ext uri="{FF2B5EF4-FFF2-40B4-BE49-F238E27FC236}">
                <a16:creationId xmlns:a16="http://schemas.microsoft.com/office/drawing/2014/main" id="{C1E8EAC9-644C-81D0-A64F-3B30F4C78520}"/>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64133" y="6202537"/>
            <a:ext cx="909638"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descr="C:\Dokumente und Einstellungen\fischi\Lokale Einstellungen\Temporary Internet Files\Content.IE5\U5QBOPWN\MCj04247900000[1].wmf">
            <a:extLst>
              <a:ext uri="{FF2B5EF4-FFF2-40B4-BE49-F238E27FC236}">
                <a16:creationId xmlns:a16="http://schemas.microsoft.com/office/drawing/2014/main" id="{EB360A40-06AB-61DE-98D7-8972FB4B9DA8}"/>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526707" y="6202537"/>
            <a:ext cx="896937"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Cloud">
            <a:extLst>
              <a:ext uri="{FF2B5EF4-FFF2-40B4-BE49-F238E27FC236}">
                <a16:creationId xmlns:a16="http://schemas.microsoft.com/office/drawing/2014/main" id="{887B7A7A-80F2-2360-93C0-05E0E0D2C88D}"/>
              </a:ext>
            </a:extLst>
          </p:cNvPr>
          <p:cNvSpPr>
            <a:spLocks noChangeAspect="1" noEditPoints="1" noChangeArrowheads="1"/>
          </p:cNvSpPr>
          <p:nvPr/>
        </p:nvSpPr>
        <p:spPr bwMode="auto">
          <a:xfrm>
            <a:off x="3870523" y="6338566"/>
            <a:ext cx="1074405" cy="72008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1">
            <a:schemeClr val="dk1"/>
          </a:lnRef>
          <a:fillRef idx="2">
            <a:schemeClr val="dk1"/>
          </a:fillRef>
          <a:effectRef idx="1">
            <a:schemeClr val="dk1"/>
          </a:effectRef>
          <a:fontRef idx="minor">
            <a:schemeClr val="dk1"/>
          </a:fontRef>
        </p:style>
        <p:txBody>
          <a:bodyPr anchor="ctr"/>
          <a:lstStyle/>
          <a:p>
            <a:pPr algn="ctr">
              <a:buNone/>
              <a:defRPr/>
            </a:pPr>
            <a:r>
              <a:rPr lang="de-DE" sz="1200" dirty="0">
                <a:latin typeface="Arial" pitchFamily="34" charset="0"/>
                <a:cs typeface="Arial" pitchFamily="34" charset="0"/>
              </a:rPr>
              <a:t>Internet</a:t>
            </a:r>
          </a:p>
        </p:txBody>
      </p:sp>
      <p:sp>
        <p:nvSpPr>
          <p:cNvPr id="14" name="Textfeld 13">
            <a:extLst>
              <a:ext uri="{FF2B5EF4-FFF2-40B4-BE49-F238E27FC236}">
                <a16:creationId xmlns:a16="http://schemas.microsoft.com/office/drawing/2014/main" id="{E186EF85-7CE5-677D-0CBB-E58D12CC3434}"/>
              </a:ext>
            </a:extLst>
          </p:cNvPr>
          <p:cNvSpPr txBox="1">
            <a:spLocks noChangeArrowheads="1"/>
          </p:cNvSpPr>
          <p:nvPr/>
        </p:nvSpPr>
        <p:spPr bwMode="auto">
          <a:xfrm>
            <a:off x="812423" y="5835671"/>
            <a:ext cx="92845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Arial" charset="0"/>
                <a:cs typeface="Arial" charset="0"/>
              </a:defRPr>
            </a:lvl1pPr>
            <a:lvl2pPr marL="742950" indent="-285750" eaLnBrk="0" hangingPunct="0">
              <a:spcBef>
                <a:spcPct val="20000"/>
              </a:spcBef>
              <a:buFont typeface="Arial" charset="0"/>
              <a:buChar char="–"/>
              <a:defRPr sz="2800">
                <a:solidFill>
                  <a:schemeClr val="tx1"/>
                </a:solidFill>
                <a:latin typeface="Arial" charset="0"/>
                <a:cs typeface="Arial" charset="0"/>
              </a:defRPr>
            </a:lvl2pPr>
            <a:lvl3pPr marL="1143000" indent="-228600" eaLnBrk="0" hangingPunct="0">
              <a:spcBef>
                <a:spcPct val="20000"/>
              </a:spcBef>
              <a:buFont typeface="Arial" charset="0"/>
              <a:buChar char="•"/>
              <a:defRPr sz="2400">
                <a:solidFill>
                  <a:schemeClr val="tx1"/>
                </a:solidFill>
                <a:latin typeface="Arial" charset="0"/>
                <a:cs typeface="Arial" charset="0"/>
              </a:defRPr>
            </a:lvl3pPr>
            <a:lvl4pPr marL="1600200" indent="-228600" eaLnBrk="0" hangingPunct="0">
              <a:spcBef>
                <a:spcPct val="20000"/>
              </a:spcBef>
              <a:buFont typeface="Arial" charset="0"/>
              <a:buChar char="–"/>
              <a:defRPr sz="2000">
                <a:solidFill>
                  <a:schemeClr val="tx1"/>
                </a:solidFill>
                <a:latin typeface="Arial" charset="0"/>
                <a:cs typeface="Arial" charset="0"/>
              </a:defRPr>
            </a:lvl4pPr>
            <a:lvl5pPr marL="2057400" indent="-228600" eaLnBrk="0" hangingPunct="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eaLnBrk="1" hangingPunct="1">
              <a:spcBef>
                <a:spcPct val="0"/>
              </a:spcBef>
              <a:buFontTx/>
              <a:buNone/>
            </a:pPr>
            <a:r>
              <a:rPr lang="de-DE" altLang="de-DE" sz="1100" dirty="0"/>
              <a:t>10.0.0.3/27</a:t>
            </a:r>
          </a:p>
          <a:p>
            <a:pPr eaLnBrk="1" hangingPunct="1">
              <a:spcBef>
                <a:spcPct val="0"/>
              </a:spcBef>
              <a:buFontTx/>
              <a:buNone/>
            </a:pPr>
            <a:r>
              <a:rPr lang="de-DE" altLang="de-DE" sz="1100" dirty="0"/>
              <a:t>Workstation</a:t>
            </a:r>
          </a:p>
        </p:txBody>
      </p:sp>
      <p:sp>
        <p:nvSpPr>
          <p:cNvPr id="15" name="Textfeld 14">
            <a:extLst>
              <a:ext uri="{FF2B5EF4-FFF2-40B4-BE49-F238E27FC236}">
                <a16:creationId xmlns:a16="http://schemas.microsoft.com/office/drawing/2014/main" id="{51B1AB3E-BB57-4433-044E-E620AA47C665}"/>
              </a:ext>
            </a:extLst>
          </p:cNvPr>
          <p:cNvSpPr txBox="1">
            <a:spLocks noChangeArrowheads="1"/>
          </p:cNvSpPr>
          <p:nvPr/>
        </p:nvSpPr>
        <p:spPr bwMode="auto">
          <a:xfrm>
            <a:off x="2060848" y="6148964"/>
            <a:ext cx="88838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Arial" charset="0"/>
                <a:cs typeface="Arial" charset="0"/>
              </a:defRPr>
            </a:lvl1pPr>
            <a:lvl2pPr marL="742950" indent="-285750" eaLnBrk="0" hangingPunct="0">
              <a:spcBef>
                <a:spcPct val="20000"/>
              </a:spcBef>
              <a:buFont typeface="Arial" charset="0"/>
              <a:buChar char="–"/>
              <a:defRPr sz="2800">
                <a:solidFill>
                  <a:schemeClr val="tx1"/>
                </a:solidFill>
                <a:latin typeface="Arial" charset="0"/>
                <a:cs typeface="Arial" charset="0"/>
              </a:defRPr>
            </a:lvl2pPr>
            <a:lvl3pPr marL="1143000" indent="-228600" eaLnBrk="0" hangingPunct="0">
              <a:spcBef>
                <a:spcPct val="20000"/>
              </a:spcBef>
              <a:buFont typeface="Arial" charset="0"/>
              <a:buChar char="•"/>
              <a:defRPr sz="2400">
                <a:solidFill>
                  <a:schemeClr val="tx1"/>
                </a:solidFill>
                <a:latin typeface="Arial" charset="0"/>
                <a:cs typeface="Arial" charset="0"/>
              </a:defRPr>
            </a:lvl3pPr>
            <a:lvl4pPr marL="1600200" indent="-228600" eaLnBrk="0" hangingPunct="0">
              <a:spcBef>
                <a:spcPct val="20000"/>
              </a:spcBef>
              <a:buFont typeface="Arial" charset="0"/>
              <a:buChar char="–"/>
              <a:defRPr sz="2000">
                <a:solidFill>
                  <a:schemeClr val="tx1"/>
                </a:solidFill>
                <a:latin typeface="Arial" charset="0"/>
                <a:cs typeface="Arial" charset="0"/>
              </a:defRPr>
            </a:lvl4pPr>
            <a:lvl5pPr marL="2057400" indent="-228600" eaLnBrk="0" hangingPunct="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eaLnBrk="1" hangingPunct="1">
              <a:spcBef>
                <a:spcPct val="0"/>
              </a:spcBef>
              <a:buFontTx/>
              <a:buNone/>
            </a:pPr>
            <a:r>
              <a:rPr lang="de-DE" altLang="de-DE" sz="1100" dirty="0"/>
              <a:t>10.0.0.1/27</a:t>
            </a:r>
          </a:p>
        </p:txBody>
      </p:sp>
      <p:sp>
        <p:nvSpPr>
          <p:cNvPr id="16" name="Textfeld 15">
            <a:extLst>
              <a:ext uri="{FF2B5EF4-FFF2-40B4-BE49-F238E27FC236}">
                <a16:creationId xmlns:a16="http://schemas.microsoft.com/office/drawing/2014/main" id="{FB0A7243-AC01-5C6D-FCE3-AE199660E46F}"/>
              </a:ext>
            </a:extLst>
          </p:cNvPr>
          <p:cNvSpPr txBox="1">
            <a:spLocks noChangeArrowheads="1"/>
          </p:cNvSpPr>
          <p:nvPr/>
        </p:nvSpPr>
        <p:spPr bwMode="auto">
          <a:xfrm>
            <a:off x="2924944" y="6148964"/>
            <a:ext cx="1124026"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Arial" charset="0"/>
                <a:cs typeface="Arial" charset="0"/>
              </a:defRPr>
            </a:lvl1pPr>
            <a:lvl2pPr marL="742950" indent="-285750" eaLnBrk="0" hangingPunct="0">
              <a:spcBef>
                <a:spcPct val="20000"/>
              </a:spcBef>
              <a:buFont typeface="Arial" charset="0"/>
              <a:buChar char="–"/>
              <a:defRPr sz="2800">
                <a:solidFill>
                  <a:schemeClr val="tx1"/>
                </a:solidFill>
                <a:latin typeface="Arial" charset="0"/>
                <a:cs typeface="Arial" charset="0"/>
              </a:defRPr>
            </a:lvl2pPr>
            <a:lvl3pPr marL="1143000" indent="-228600" eaLnBrk="0" hangingPunct="0">
              <a:spcBef>
                <a:spcPct val="20000"/>
              </a:spcBef>
              <a:buFont typeface="Arial" charset="0"/>
              <a:buChar char="•"/>
              <a:defRPr sz="2400">
                <a:solidFill>
                  <a:schemeClr val="tx1"/>
                </a:solidFill>
                <a:latin typeface="Arial" charset="0"/>
                <a:cs typeface="Arial" charset="0"/>
              </a:defRPr>
            </a:lvl3pPr>
            <a:lvl4pPr marL="1600200" indent="-228600" eaLnBrk="0" hangingPunct="0">
              <a:spcBef>
                <a:spcPct val="20000"/>
              </a:spcBef>
              <a:buFont typeface="Arial" charset="0"/>
              <a:buChar char="–"/>
              <a:defRPr sz="2000">
                <a:solidFill>
                  <a:schemeClr val="tx1"/>
                </a:solidFill>
                <a:latin typeface="Arial" charset="0"/>
                <a:cs typeface="Arial" charset="0"/>
              </a:defRPr>
            </a:lvl4pPr>
            <a:lvl5pPr marL="2057400" indent="-228600" eaLnBrk="0" hangingPunct="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eaLnBrk="1" hangingPunct="1">
              <a:spcBef>
                <a:spcPct val="0"/>
              </a:spcBef>
              <a:buFontTx/>
              <a:buNone/>
            </a:pPr>
            <a:r>
              <a:rPr lang="de-DE" altLang="de-DE" sz="1100" dirty="0"/>
              <a:t>193.196.1.4/31</a:t>
            </a:r>
          </a:p>
        </p:txBody>
      </p:sp>
      <p:sp>
        <p:nvSpPr>
          <p:cNvPr id="17" name="Textfeld 16">
            <a:extLst>
              <a:ext uri="{FF2B5EF4-FFF2-40B4-BE49-F238E27FC236}">
                <a16:creationId xmlns:a16="http://schemas.microsoft.com/office/drawing/2014/main" id="{D2F00274-6930-998B-42C6-B263669F2CBB}"/>
              </a:ext>
            </a:extLst>
          </p:cNvPr>
          <p:cNvSpPr txBox="1">
            <a:spLocks noChangeArrowheads="1"/>
          </p:cNvSpPr>
          <p:nvPr/>
        </p:nvSpPr>
        <p:spPr bwMode="auto">
          <a:xfrm>
            <a:off x="5382691" y="5835671"/>
            <a:ext cx="77938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Arial" charset="0"/>
                <a:cs typeface="Arial" charset="0"/>
              </a:defRPr>
            </a:lvl1pPr>
            <a:lvl2pPr marL="742950" indent="-285750" eaLnBrk="0" hangingPunct="0">
              <a:spcBef>
                <a:spcPct val="20000"/>
              </a:spcBef>
              <a:buFont typeface="Arial" charset="0"/>
              <a:buChar char="–"/>
              <a:defRPr sz="2800">
                <a:solidFill>
                  <a:schemeClr val="tx1"/>
                </a:solidFill>
                <a:latin typeface="Arial" charset="0"/>
                <a:cs typeface="Arial" charset="0"/>
              </a:defRPr>
            </a:lvl2pPr>
            <a:lvl3pPr marL="1143000" indent="-228600" eaLnBrk="0" hangingPunct="0">
              <a:spcBef>
                <a:spcPct val="20000"/>
              </a:spcBef>
              <a:buFont typeface="Arial" charset="0"/>
              <a:buChar char="•"/>
              <a:defRPr sz="2400">
                <a:solidFill>
                  <a:schemeClr val="tx1"/>
                </a:solidFill>
                <a:latin typeface="Arial" charset="0"/>
                <a:cs typeface="Arial" charset="0"/>
              </a:defRPr>
            </a:lvl3pPr>
            <a:lvl4pPr marL="1600200" indent="-228600" eaLnBrk="0" hangingPunct="0">
              <a:spcBef>
                <a:spcPct val="20000"/>
              </a:spcBef>
              <a:buFont typeface="Arial" charset="0"/>
              <a:buChar char="–"/>
              <a:defRPr sz="2000">
                <a:solidFill>
                  <a:schemeClr val="tx1"/>
                </a:solidFill>
                <a:latin typeface="Arial" charset="0"/>
                <a:cs typeface="Arial" charset="0"/>
              </a:defRPr>
            </a:lvl4pPr>
            <a:lvl5pPr marL="2057400" indent="-228600" eaLnBrk="0" hangingPunct="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eaLnBrk="1" hangingPunct="1">
              <a:spcBef>
                <a:spcPct val="0"/>
              </a:spcBef>
              <a:buFontTx/>
              <a:buNone/>
            </a:pPr>
            <a:r>
              <a:rPr lang="de-DE" altLang="de-DE" sz="1100" dirty="0"/>
              <a:t>1.2.3.4</a:t>
            </a:r>
          </a:p>
          <a:p>
            <a:pPr eaLnBrk="1" hangingPunct="1">
              <a:spcBef>
                <a:spcPct val="0"/>
              </a:spcBef>
              <a:buFontTx/>
              <a:buNone/>
            </a:pPr>
            <a:r>
              <a:rPr lang="de-DE" altLang="de-DE" sz="1100" dirty="0"/>
              <a:t>KI-Server</a:t>
            </a:r>
          </a:p>
        </p:txBody>
      </p:sp>
      <p:sp>
        <p:nvSpPr>
          <p:cNvPr id="18" name="Cloud">
            <a:extLst>
              <a:ext uri="{FF2B5EF4-FFF2-40B4-BE49-F238E27FC236}">
                <a16:creationId xmlns:a16="http://schemas.microsoft.com/office/drawing/2014/main" id="{FFB72A4A-8731-6472-7A5E-653B843F5DF2}"/>
              </a:ext>
            </a:extLst>
          </p:cNvPr>
          <p:cNvSpPr>
            <a:spLocks noChangeAspect="1" noEditPoints="1" noChangeArrowheads="1"/>
          </p:cNvSpPr>
          <p:nvPr/>
        </p:nvSpPr>
        <p:spPr bwMode="auto">
          <a:xfrm>
            <a:off x="1772816" y="6410574"/>
            <a:ext cx="752084" cy="504056"/>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1">
            <a:schemeClr val="dk1"/>
          </a:lnRef>
          <a:fillRef idx="2">
            <a:schemeClr val="dk1"/>
          </a:fillRef>
          <a:effectRef idx="1">
            <a:schemeClr val="dk1"/>
          </a:effectRef>
          <a:fontRef idx="minor">
            <a:schemeClr val="dk1"/>
          </a:fontRef>
        </p:style>
        <p:txBody>
          <a:bodyPr anchor="ctr"/>
          <a:lstStyle/>
          <a:p>
            <a:pPr algn="ctr">
              <a:buNone/>
              <a:defRPr/>
            </a:pPr>
            <a:r>
              <a:rPr lang="de-DE" sz="1200" dirty="0">
                <a:latin typeface="Arial" pitchFamily="34" charset="0"/>
                <a:cs typeface="Arial" pitchFamily="34" charset="0"/>
              </a:rPr>
              <a:t>LAN</a:t>
            </a:r>
          </a:p>
        </p:txBody>
      </p:sp>
      <p:sp>
        <p:nvSpPr>
          <p:cNvPr id="19" name="Textfeld 18">
            <a:extLst>
              <a:ext uri="{FF2B5EF4-FFF2-40B4-BE49-F238E27FC236}">
                <a16:creationId xmlns:a16="http://schemas.microsoft.com/office/drawing/2014/main" id="{FA4AC00A-E3EA-98C2-61A0-476FA0CB153E}"/>
              </a:ext>
            </a:extLst>
          </p:cNvPr>
          <p:cNvSpPr txBox="1">
            <a:spLocks noChangeArrowheads="1"/>
          </p:cNvSpPr>
          <p:nvPr/>
        </p:nvSpPr>
        <p:spPr bwMode="auto">
          <a:xfrm>
            <a:off x="2564904" y="6941052"/>
            <a:ext cx="75693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Arial" charset="0"/>
                <a:cs typeface="Arial" charset="0"/>
              </a:defRPr>
            </a:lvl1pPr>
            <a:lvl2pPr marL="742950" indent="-285750" eaLnBrk="0" hangingPunct="0">
              <a:spcBef>
                <a:spcPct val="20000"/>
              </a:spcBef>
              <a:buFont typeface="Arial" charset="0"/>
              <a:buChar char="–"/>
              <a:defRPr sz="2800">
                <a:solidFill>
                  <a:schemeClr val="tx1"/>
                </a:solidFill>
                <a:latin typeface="Arial" charset="0"/>
                <a:cs typeface="Arial" charset="0"/>
              </a:defRPr>
            </a:lvl2pPr>
            <a:lvl3pPr marL="1143000" indent="-228600" eaLnBrk="0" hangingPunct="0">
              <a:spcBef>
                <a:spcPct val="20000"/>
              </a:spcBef>
              <a:buFont typeface="Arial" charset="0"/>
              <a:buChar char="•"/>
              <a:defRPr sz="2400">
                <a:solidFill>
                  <a:schemeClr val="tx1"/>
                </a:solidFill>
                <a:latin typeface="Arial" charset="0"/>
                <a:cs typeface="Arial" charset="0"/>
              </a:defRPr>
            </a:lvl3pPr>
            <a:lvl4pPr marL="1600200" indent="-228600" eaLnBrk="0" hangingPunct="0">
              <a:spcBef>
                <a:spcPct val="20000"/>
              </a:spcBef>
              <a:buFont typeface="Arial" charset="0"/>
              <a:buChar char="–"/>
              <a:defRPr sz="2000">
                <a:solidFill>
                  <a:schemeClr val="tx1"/>
                </a:solidFill>
                <a:latin typeface="Arial" charset="0"/>
                <a:cs typeface="Arial" charset="0"/>
              </a:defRPr>
            </a:lvl4pPr>
            <a:lvl5pPr marL="2057400" indent="-228600" eaLnBrk="0" hangingPunct="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eaLnBrk="1" hangingPunct="1">
              <a:spcBef>
                <a:spcPct val="0"/>
              </a:spcBef>
              <a:buFontTx/>
              <a:buNone/>
            </a:pPr>
            <a:r>
              <a:rPr lang="de-DE" altLang="de-DE" sz="1100" dirty="0"/>
              <a:t>NAT-GW</a:t>
            </a:r>
          </a:p>
        </p:txBody>
      </p:sp>
      <p:graphicFrame>
        <p:nvGraphicFramePr>
          <p:cNvPr id="20" name="Tabelle 19">
            <a:extLst>
              <a:ext uri="{FF2B5EF4-FFF2-40B4-BE49-F238E27FC236}">
                <a16:creationId xmlns:a16="http://schemas.microsoft.com/office/drawing/2014/main" id="{F79EE84B-F0DC-DCDB-6839-5EAE84D9B669}"/>
              </a:ext>
            </a:extLst>
          </p:cNvPr>
          <p:cNvGraphicFramePr>
            <a:graphicFrameLocks noGrp="1"/>
          </p:cNvGraphicFramePr>
          <p:nvPr>
            <p:extLst>
              <p:ext uri="{D42A27DB-BD31-4B8C-83A1-F6EECF244321}">
                <p14:modId xmlns:p14="http://schemas.microsoft.com/office/powerpoint/2010/main" val="3826562476"/>
              </p:ext>
            </p:extLst>
          </p:nvPr>
        </p:nvGraphicFramePr>
        <p:xfrm>
          <a:off x="574572" y="7778726"/>
          <a:ext cx="5734749" cy="1080120"/>
        </p:xfrm>
        <a:graphic>
          <a:graphicData uri="http://schemas.openxmlformats.org/drawingml/2006/table">
            <a:tbl>
              <a:tblPr firstRow="1" bandRow="1">
                <a:tableStyleId>{21E4AEA4-8DFA-4A89-87EB-49C32662AFE0}</a:tableStyleId>
              </a:tblPr>
              <a:tblGrid>
                <a:gridCol w="1080120">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1082841">
                  <a:extLst>
                    <a:ext uri="{9D8B030D-6E8A-4147-A177-3AD203B41FA5}">
                      <a16:colId xmlns:a16="http://schemas.microsoft.com/office/drawing/2014/main" val="20002"/>
                    </a:ext>
                  </a:extLst>
                </a:gridCol>
                <a:gridCol w="789367">
                  <a:extLst>
                    <a:ext uri="{9D8B030D-6E8A-4147-A177-3AD203B41FA5}">
                      <a16:colId xmlns:a16="http://schemas.microsoft.com/office/drawing/2014/main" val="20003"/>
                    </a:ext>
                  </a:extLst>
                </a:gridCol>
                <a:gridCol w="1198244">
                  <a:extLst>
                    <a:ext uri="{9D8B030D-6E8A-4147-A177-3AD203B41FA5}">
                      <a16:colId xmlns:a16="http://schemas.microsoft.com/office/drawing/2014/main" val="20004"/>
                    </a:ext>
                  </a:extLst>
                </a:gridCol>
                <a:gridCol w="792089">
                  <a:extLst>
                    <a:ext uri="{9D8B030D-6E8A-4147-A177-3AD203B41FA5}">
                      <a16:colId xmlns:a16="http://schemas.microsoft.com/office/drawing/2014/main" val="20005"/>
                    </a:ext>
                  </a:extLst>
                </a:gridCol>
              </a:tblGrid>
              <a:tr h="216024">
                <a:tc>
                  <a:txBody>
                    <a:bodyPr/>
                    <a:lstStyle/>
                    <a:p>
                      <a:r>
                        <a:rPr lang="de-DE" sz="900" b="1" dirty="0">
                          <a:latin typeface="Arial" pitchFamily="34" charset="0"/>
                          <a:cs typeface="Arial" pitchFamily="34" charset="0"/>
                        </a:rPr>
                        <a:t>SRC IP</a:t>
                      </a:r>
                    </a:p>
                  </a:txBody>
                  <a:tcPr marL="91439" marR="91439" marT="45678" marB="45678"/>
                </a:tc>
                <a:tc>
                  <a:txBody>
                    <a:bodyPr/>
                    <a:lstStyle/>
                    <a:p>
                      <a:r>
                        <a:rPr lang="de-DE" sz="900" b="1" dirty="0">
                          <a:latin typeface="Arial" pitchFamily="34" charset="0"/>
                          <a:cs typeface="Arial" pitchFamily="34" charset="0"/>
                        </a:rPr>
                        <a:t>SRC PORT</a:t>
                      </a:r>
                    </a:p>
                  </a:txBody>
                  <a:tcPr marL="91439" marR="91439" marT="45678" marB="45678"/>
                </a:tc>
                <a:tc>
                  <a:txBody>
                    <a:bodyPr/>
                    <a:lstStyle/>
                    <a:p>
                      <a:r>
                        <a:rPr lang="de-DE" sz="900" b="1" dirty="0">
                          <a:latin typeface="Arial" pitchFamily="34" charset="0"/>
                          <a:cs typeface="Arial" pitchFamily="34" charset="0"/>
                        </a:rPr>
                        <a:t>NAT IP</a:t>
                      </a:r>
                    </a:p>
                  </a:txBody>
                  <a:tcPr marL="91439" marR="91439" marT="45678" marB="45678"/>
                </a:tc>
                <a:tc>
                  <a:txBody>
                    <a:bodyPr/>
                    <a:lstStyle/>
                    <a:p>
                      <a:r>
                        <a:rPr lang="de-DE" sz="900" b="1" dirty="0">
                          <a:latin typeface="Arial" pitchFamily="34" charset="0"/>
                          <a:cs typeface="Arial" pitchFamily="34" charset="0"/>
                        </a:rPr>
                        <a:t>NAT PORT</a:t>
                      </a:r>
                    </a:p>
                  </a:txBody>
                  <a:tcPr marL="91439" marR="91439" marT="45678" marB="45678"/>
                </a:tc>
                <a:tc>
                  <a:txBody>
                    <a:bodyPr/>
                    <a:lstStyle/>
                    <a:p>
                      <a:r>
                        <a:rPr lang="de-DE" sz="900" b="1" dirty="0">
                          <a:latin typeface="Arial" pitchFamily="34" charset="0"/>
                          <a:cs typeface="Arial" pitchFamily="34" charset="0"/>
                        </a:rPr>
                        <a:t>DST IP</a:t>
                      </a:r>
                    </a:p>
                  </a:txBody>
                  <a:tcPr marL="91439" marR="91439" marT="45678" marB="45678"/>
                </a:tc>
                <a:tc>
                  <a:txBody>
                    <a:bodyPr/>
                    <a:lstStyle/>
                    <a:p>
                      <a:r>
                        <a:rPr lang="de-DE" sz="900" b="1" dirty="0">
                          <a:latin typeface="Arial" pitchFamily="34" charset="0"/>
                          <a:cs typeface="Arial" pitchFamily="34" charset="0"/>
                        </a:rPr>
                        <a:t>DST PORT</a:t>
                      </a:r>
                    </a:p>
                  </a:txBody>
                  <a:tcPr marL="91439" marR="91439" marT="45678" marB="45678"/>
                </a:tc>
                <a:extLst>
                  <a:ext uri="{0D108BD9-81ED-4DB2-BD59-A6C34878D82A}">
                    <a16:rowId xmlns:a16="http://schemas.microsoft.com/office/drawing/2014/main" val="10000"/>
                  </a:ext>
                </a:extLst>
              </a:tr>
              <a:tr h="419556">
                <a:tc>
                  <a:txBody>
                    <a:bodyPr/>
                    <a:lstStyle/>
                    <a:p>
                      <a:endParaRPr lang="de-DE" sz="900" b="1" dirty="0">
                        <a:latin typeface="Arial" pitchFamily="34" charset="0"/>
                        <a:cs typeface="Arial" pitchFamily="34" charset="0"/>
                      </a:endParaRPr>
                    </a:p>
                  </a:txBody>
                  <a:tcPr marL="91439" marR="91439" marT="45678" marB="45678"/>
                </a:tc>
                <a:tc>
                  <a:txBody>
                    <a:bodyPr/>
                    <a:lstStyle/>
                    <a:p>
                      <a:endParaRPr lang="de-DE" sz="900" b="1" dirty="0">
                        <a:latin typeface="Arial" pitchFamily="34" charset="0"/>
                        <a:cs typeface="Arial" pitchFamily="34" charset="0"/>
                      </a:endParaRPr>
                    </a:p>
                  </a:txBody>
                  <a:tcPr marL="91439" marR="91439" marT="45678" marB="45678"/>
                </a:tc>
                <a:tc>
                  <a:txBody>
                    <a:bodyPr/>
                    <a:lstStyle/>
                    <a:p>
                      <a:endParaRPr lang="de-DE" sz="900" b="1" dirty="0">
                        <a:latin typeface="Arial" pitchFamily="34" charset="0"/>
                        <a:cs typeface="Arial" pitchFamily="34" charset="0"/>
                      </a:endParaRPr>
                    </a:p>
                  </a:txBody>
                  <a:tcPr marL="91439" marR="91439" marT="45678" marB="45678"/>
                </a:tc>
                <a:tc>
                  <a:txBody>
                    <a:bodyPr/>
                    <a:lstStyle/>
                    <a:p>
                      <a:endParaRPr lang="de-DE" sz="900" b="1" dirty="0">
                        <a:latin typeface="Arial" pitchFamily="34" charset="0"/>
                        <a:cs typeface="Arial" pitchFamily="34" charset="0"/>
                      </a:endParaRPr>
                    </a:p>
                  </a:txBody>
                  <a:tcPr marL="91439" marR="91439" marT="45678" marB="45678"/>
                </a:tc>
                <a:tc>
                  <a:txBody>
                    <a:bodyPr/>
                    <a:lstStyle/>
                    <a:p>
                      <a:endParaRPr lang="de-DE" sz="900" b="1" dirty="0">
                        <a:latin typeface="Arial" pitchFamily="34" charset="0"/>
                        <a:cs typeface="Arial" pitchFamily="34" charset="0"/>
                      </a:endParaRPr>
                    </a:p>
                  </a:txBody>
                  <a:tcPr marL="91439" marR="91439" marT="45678" marB="45678"/>
                </a:tc>
                <a:tc>
                  <a:txBody>
                    <a:bodyPr/>
                    <a:lstStyle/>
                    <a:p>
                      <a:endParaRPr lang="de-DE" sz="900" b="1" dirty="0">
                        <a:latin typeface="Arial" pitchFamily="34" charset="0"/>
                        <a:cs typeface="Arial" pitchFamily="34" charset="0"/>
                      </a:endParaRPr>
                    </a:p>
                  </a:txBody>
                  <a:tcPr marL="91439" marR="91439" marT="45678" marB="45678"/>
                </a:tc>
                <a:extLst>
                  <a:ext uri="{0D108BD9-81ED-4DB2-BD59-A6C34878D82A}">
                    <a16:rowId xmlns:a16="http://schemas.microsoft.com/office/drawing/2014/main" val="10001"/>
                  </a:ext>
                </a:extLst>
              </a:tr>
              <a:tr h="432048">
                <a:tc>
                  <a:txBody>
                    <a:bodyPr/>
                    <a:lstStyle/>
                    <a:p>
                      <a:endParaRPr lang="de-DE" sz="900" b="1" dirty="0">
                        <a:latin typeface="Arial" pitchFamily="34" charset="0"/>
                        <a:cs typeface="Arial" pitchFamily="34" charset="0"/>
                      </a:endParaRPr>
                    </a:p>
                  </a:txBody>
                  <a:tcPr marL="91439" marR="91439" marT="45678" marB="45678"/>
                </a:tc>
                <a:tc>
                  <a:txBody>
                    <a:bodyPr/>
                    <a:lstStyle/>
                    <a:p>
                      <a:endParaRPr lang="de-DE" sz="900" b="1" dirty="0">
                        <a:latin typeface="Arial" pitchFamily="34" charset="0"/>
                        <a:cs typeface="Arial" pitchFamily="34" charset="0"/>
                      </a:endParaRPr>
                    </a:p>
                  </a:txBody>
                  <a:tcPr marL="91439" marR="91439" marT="45678" marB="45678"/>
                </a:tc>
                <a:tc>
                  <a:txBody>
                    <a:bodyPr/>
                    <a:lstStyle/>
                    <a:p>
                      <a:endParaRPr lang="de-DE" sz="900" b="1" dirty="0">
                        <a:latin typeface="Arial" pitchFamily="34" charset="0"/>
                        <a:cs typeface="Arial" pitchFamily="34" charset="0"/>
                      </a:endParaRPr>
                    </a:p>
                  </a:txBody>
                  <a:tcPr marL="91439" marR="91439" marT="45678" marB="45678"/>
                </a:tc>
                <a:tc>
                  <a:txBody>
                    <a:bodyPr/>
                    <a:lstStyle/>
                    <a:p>
                      <a:endParaRPr lang="de-DE" sz="900" b="1" dirty="0">
                        <a:latin typeface="Arial" pitchFamily="34" charset="0"/>
                        <a:cs typeface="Arial" pitchFamily="34" charset="0"/>
                      </a:endParaRPr>
                    </a:p>
                  </a:txBody>
                  <a:tcPr marL="91439" marR="91439" marT="45678" marB="45678"/>
                </a:tc>
                <a:tc>
                  <a:txBody>
                    <a:bodyPr/>
                    <a:lstStyle/>
                    <a:p>
                      <a:endParaRPr lang="de-DE" sz="900" b="1" dirty="0">
                        <a:latin typeface="Arial" pitchFamily="34" charset="0"/>
                        <a:cs typeface="Arial" pitchFamily="34" charset="0"/>
                      </a:endParaRPr>
                    </a:p>
                  </a:txBody>
                  <a:tcPr marL="91439" marR="91439" marT="45678" marB="45678"/>
                </a:tc>
                <a:tc>
                  <a:txBody>
                    <a:bodyPr/>
                    <a:lstStyle/>
                    <a:p>
                      <a:endParaRPr lang="de-DE" sz="900" b="1" dirty="0">
                        <a:latin typeface="Arial" pitchFamily="34" charset="0"/>
                        <a:cs typeface="Arial" pitchFamily="34" charset="0"/>
                      </a:endParaRPr>
                    </a:p>
                  </a:txBody>
                  <a:tcPr marL="91439" marR="91439" marT="45678" marB="45678"/>
                </a:tc>
                <a:extLst>
                  <a:ext uri="{0D108BD9-81ED-4DB2-BD59-A6C34878D82A}">
                    <a16:rowId xmlns:a16="http://schemas.microsoft.com/office/drawing/2014/main" val="10002"/>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 Box 22"/>
          <p:cNvSpPr/>
          <p:nvPr/>
        </p:nvSpPr>
        <p:spPr>
          <a:xfrm>
            <a:off x="341485" y="583050"/>
            <a:ext cx="6095520" cy="5523135"/>
          </a:xfrm>
          <a:prstGeom prst="rect">
            <a:avLst/>
          </a:prstGeom>
          <a:noFill/>
          <a:ln w="2540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457200" indent="-457200">
              <a:lnSpc>
                <a:spcPct val="100000"/>
              </a:lnSpc>
              <a:spcBef>
                <a:spcPts val="241"/>
              </a:spcBef>
              <a:buClr>
                <a:srgbClr val="000000"/>
              </a:buClr>
              <a:buFont typeface="Wingdings" pitchFamily="2" charset="2"/>
              <a:buAutoNum type="alphaUcParenR" startAt="4"/>
            </a:pPr>
            <a:r>
              <a:rPr lang="de-DE" sz="1200" spc="-1" dirty="0">
                <a:solidFill>
                  <a:srgbClr val="000000"/>
                </a:solidFill>
                <a:latin typeface="Arial"/>
              </a:rPr>
              <a:t>Schreiben Sie in Pseudocode einen Wurm, der in dessen Effekt es ist, Anfragen an </a:t>
            </a:r>
            <a:r>
              <a:rPr lang="de-DE" sz="1200" spc="-1" dirty="0" err="1">
                <a:solidFill>
                  <a:srgbClr val="000000"/>
                </a:solidFill>
                <a:latin typeface="Arial"/>
              </a:rPr>
              <a:t>FlatGPT</a:t>
            </a:r>
            <a:r>
              <a:rPr lang="de-DE" sz="1200" spc="-1" dirty="0">
                <a:solidFill>
                  <a:srgbClr val="000000"/>
                </a:solidFill>
                <a:latin typeface="Arial"/>
              </a:rPr>
              <a:t> zu senden.</a:t>
            </a:r>
          </a:p>
          <a:p>
            <a:pPr marL="457200" indent="-457200">
              <a:lnSpc>
                <a:spcPct val="100000"/>
              </a:lnSpc>
              <a:spcBef>
                <a:spcPts val="241"/>
              </a:spcBef>
              <a:buClr>
                <a:srgbClr val="000000"/>
              </a:buClr>
              <a:buFont typeface="StarSymbol"/>
              <a:buAutoNum type="alphaUcParenR" startAt="4"/>
            </a:pPr>
            <a:r>
              <a:rPr lang="de-DE" sz="1200" b="0" strike="noStrike" spc="-1" dirty="0">
                <a:solidFill>
                  <a:srgbClr val="000000"/>
                </a:solidFill>
                <a:latin typeface="Arial"/>
              </a:rPr>
              <a:t>Warum ist dieser von </a:t>
            </a:r>
            <a:r>
              <a:rPr lang="de-DE" sz="1200" b="0" strike="noStrike" spc="-1" dirty="0" err="1">
                <a:solidFill>
                  <a:srgbClr val="000000"/>
                </a:solidFill>
                <a:latin typeface="Arial"/>
              </a:rPr>
              <a:t>FlatGPT</a:t>
            </a:r>
            <a:r>
              <a:rPr lang="de-DE" sz="1200" b="0" strike="noStrike" spc="-1" dirty="0">
                <a:solidFill>
                  <a:srgbClr val="000000"/>
                </a:solidFill>
                <a:latin typeface="Arial"/>
              </a:rPr>
              <a:t> als Beispiel angeführte Buffer Overflow weniger gefährlich als die Beispiele in der Vorlesung? </a:t>
            </a:r>
            <a:br>
              <a:rPr lang="de-DE" sz="1200" spc="-1" dirty="0">
                <a:solidFill>
                  <a:srgbClr val="000000"/>
                </a:solidFill>
                <a:latin typeface="Arial"/>
              </a:rPr>
            </a:br>
            <a:br>
              <a:rPr lang="de-DE" sz="1200" spc="-1" dirty="0">
                <a:solidFill>
                  <a:srgbClr val="000000"/>
                </a:solidFill>
                <a:latin typeface="Arial"/>
              </a:rPr>
            </a:br>
            <a:br>
              <a:rPr lang="de-DE" sz="1200" spc="-1" dirty="0">
                <a:solidFill>
                  <a:srgbClr val="000000"/>
                </a:solidFill>
                <a:latin typeface="Arial"/>
              </a:rPr>
            </a:br>
            <a:br>
              <a:rPr lang="de-DE" sz="1200" spc="-1" dirty="0">
                <a:solidFill>
                  <a:srgbClr val="000000"/>
                </a:solidFill>
                <a:latin typeface="Arial"/>
              </a:rPr>
            </a:br>
            <a:br>
              <a:rPr lang="de-DE" sz="1200" spc="-1" dirty="0">
                <a:solidFill>
                  <a:srgbClr val="000000"/>
                </a:solidFill>
                <a:latin typeface="Arial"/>
              </a:rPr>
            </a:br>
            <a:br>
              <a:rPr lang="de-DE" sz="1200" spc="-1" dirty="0">
                <a:solidFill>
                  <a:srgbClr val="000000"/>
                </a:solidFill>
                <a:latin typeface="Arial"/>
              </a:rPr>
            </a:br>
            <a:br>
              <a:rPr lang="de-DE" sz="1200" spc="-1" dirty="0">
                <a:solidFill>
                  <a:srgbClr val="000000"/>
                </a:solidFill>
                <a:latin typeface="Arial"/>
              </a:rPr>
            </a:br>
            <a:br>
              <a:rPr lang="de-DE" sz="1200" spc="-1" dirty="0">
                <a:solidFill>
                  <a:srgbClr val="000000"/>
                </a:solidFill>
                <a:latin typeface="Arial"/>
              </a:rPr>
            </a:br>
            <a:br>
              <a:rPr lang="de-DE" sz="1200" spc="-1" dirty="0">
                <a:solidFill>
                  <a:srgbClr val="000000"/>
                </a:solidFill>
                <a:latin typeface="Arial"/>
              </a:rPr>
            </a:br>
            <a:br>
              <a:rPr lang="de-DE" sz="1200" spc="-1" dirty="0">
                <a:solidFill>
                  <a:srgbClr val="000000"/>
                </a:solidFill>
                <a:latin typeface="Arial"/>
              </a:rPr>
            </a:br>
            <a:br>
              <a:rPr lang="de-DE" sz="1200" spc="-1" dirty="0">
                <a:solidFill>
                  <a:srgbClr val="000000"/>
                </a:solidFill>
                <a:latin typeface="Arial"/>
              </a:rPr>
            </a:br>
            <a:r>
              <a:rPr lang="de-DE" sz="1200" spc="-1" dirty="0">
                <a:solidFill>
                  <a:srgbClr val="000000"/>
                </a:solidFill>
                <a:latin typeface="Arial"/>
              </a:rPr>
              <a:t>Worin besteht hier der Buffer Overflow genau?</a:t>
            </a:r>
            <a:br>
              <a:rPr lang="de-DE" sz="1200" spc="-1" dirty="0">
                <a:solidFill>
                  <a:srgbClr val="000000"/>
                </a:solidFill>
                <a:latin typeface="Arial"/>
              </a:rPr>
            </a:br>
            <a:r>
              <a:rPr lang="de-DE" sz="1200" spc="-1" dirty="0">
                <a:solidFill>
                  <a:srgbClr val="000000"/>
                </a:solidFill>
                <a:latin typeface="Arial"/>
              </a:rPr>
              <a:t>Welche Effekte kann er hervorrufen?</a:t>
            </a:r>
            <a:br>
              <a:rPr lang="de-DE" sz="1200" spc="-1" dirty="0">
                <a:solidFill>
                  <a:srgbClr val="000000"/>
                </a:solidFill>
                <a:latin typeface="Arial"/>
              </a:rPr>
            </a:br>
            <a:r>
              <a:rPr lang="de-DE" sz="1200" spc="-1" dirty="0">
                <a:solidFill>
                  <a:srgbClr val="000000"/>
                </a:solidFill>
                <a:latin typeface="Arial"/>
              </a:rPr>
              <a:t>Wie kann er vermieden werden?</a:t>
            </a:r>
            <a:br>
              <a:rPr lang="de-DE" sz="1200" spc="-1" dirty="0">
                <a:solidFill>
                  <a:srgbClr val="000000"/>
                </a:solidFill>
                <a:latin typeface="Arial"/>
              </a:rPr>
            </a:br>
            <a:r>
              <a:rPr lang="de-DE" sz="1200" spc="-1" dirty="0">
                <a:solidFill>
                  <a:srgbClr val="000000"/>
                </a:solidFill>
                <a:latin typeface="Arial"/>
              </a:rPr>
              <a:t>Schreiben Sie eine Variante des </a:t>
            </a:r>
            <a:r>
              <a:rPr lang="de-DE" sz="1200" spc="-1" dirty="0" err="1">
                <a:solidFill>
                  <a:srgbClr val="000000"/>
                </a:solidFill>
                <a:latin typeface="Arial"/>
              </a:rPr>
              <a:t>Beipiels</a:t>
            </a:r>
            <a:r>
              <a:rPr lang="de-DE" sz="1200" spc="-1" dirty="0">
                <a:solidFill>
                  <a:srgbClr val="000000"/>
                </a:solidFill>
                <a:latin typeface="Arial"/>
              </a:rPr>
              <a:t> auf, die noch gefährlicher wäre (dabei müssen Sie sich nicht strikt an C-Syntax halten).</a:t>
            </a:r>
          </a:p>
          <a:p>
            <a:pPr marL="457200" indent="-457200">
              <a:lnSpc>
                <a:spcPct val="100000"/>
              </a:lnSpc>
              <a:spcBef>
                <a:spcPts val="241"/>
              </a:spcBef>
              <a:buClr>
                <a:srgbClr val="000000"/>
              </a:buClr>
              <a:buFont typeface="StarSymbol"/>
              <a:buAutoNum type="alphaUcParenR" startAt="4"/>
            </a:pPr>
            <a:r>
              <a:rPr lang="de-DE" sz="1200" b="0" strike="noStrike" spc="-1" dirty="0">
                <a:latin typeface="Arial"/>
              </a:rPr>
              <a:t>Sie möchten verhindern, dass ein neidischer Wettbewerber Ihre </a:t>
            </a:r>
            <a:r>
              <a:rPr lang="de-DE" sz="1200" b="0" strike="noStrike" spc="-1" dirty="0" err="1">
                <a:latin typeface="Arial"/>
              </a:rPr>
              <a:t>FlatGPT</a:t>
            </a:r>
            <a:r>
              <a:rPr lang="de-DE" sz="1200" b="0" strike="noStrike" spc="-1" dirty="0">
                <a:latin typeface="Arial"/>
              </a:rPr>
              <a:t> KI durch eine DDoS Attacke stört. </a:t>
            </a:r>
            <a:br>
              <a:rPr lang="de-DE" sz="1200" b="0" strike="noStrike" spc="-1" dirty="0">
                <a:latin typeface="Arial"/>
              </a:rPr>
            </a:br>
            <a:r>
              <a:rPr lang="de-DE" sz="1200" b="0" strike="noStrike" spc="-1" dirty="0">
                <a:latin typeface="Arial"/>
              </a:rPr>
              <a:t>Welche Möglichkeiten haben Sie sich davor zu schützen? </a:t>
            </a:r>
            <a:br>
              <a:rPr lang="de-DE" sz="1200" b="0" strike="noStrike" spc="-1" dirty="0">
                <a:latin typeface="Arial"/>
              </a:rPr>
            </a:br>
            <a:r>
              <a:rPr lang="de-DE" sz="1200" b="0" strike="noStrike" spc="-1" dirty="0">
                <a:latin typeface="Arial"/>
              </a:rPr>
              <a:t>Welche davon würden Sie Ihrem Chef empfehlen umzusetzen? Bitte mit Begründung.</a:t>
            </a:r>
          </a:p>
          <a:p>
            <a:pPr marL="457200" indent="-457200">
              <a:lnSpc>
                <a:spcPct val="100000"/>
              </a:lnSpc>
              <a:spcBef>
                <a:spcPts val="241"/>
              </a:spcBef>
              <a:buClr>
                <a:srgbClr val="000000"/>
              </a:buClr>
              <a:buFont typeface="StarSymbol"/>
              <a:buAutoNum type="alphaUcParenR" startAt="4"/>
            </a:pPr>
            <a:r>
              <a:rPr lang="de-DE" sz="1200" spc="-1" dirty="0">
                <a:latin typeface="Arial"/>
              </a:rPr>
              <a:t>Skizzieren Sie grafisch und erklären Sie einen Zero Trust-topologischen Setup für die (fiktive) </a:t>
            </a:r>
            <a:r>
              <a:rPr lang="de-DE" sz="1200" spc="-1" dirty="0" err="1">
                <a:latin typeface="Arial"/>
              </a:rPr>
              <a:t>FlatGPT</a:t>
            </a:r>
            <a:r>
              <a:rPr lang="de-DE" sz="1200" spc="-1" dirty="0">
                <a:latin typeface="Arial"/>
              </a:rPr>
              <a:t> Infrastruktur!</a:t>
            </a:r>
            <a:br>
              <a:rPr lang="de-DE" sz="1200" spc="-1" dirty="0">
                <a:latin typeface="Arial"/>
              </a:rPr>
            </a:br>
            <a:r>
              <a:rPr lang="de-DE" sz="1200" spc="-1" dirty="0">
                <a:latin typeface="Arial"/>
              </a:rPr>
              <a:t>Wie hat man vor Zero-Trust topologische Abwehr hauptsächlich organisiert und worin liegen die Größten Unterschiede, Vor- und Nachteile der beiden Ansätze?</a:t>
            </a:r>
          </a:p>
        </p:txBody>
      </p:sp>
      <p:sp>
        <p:nvSpPr>
          <p:cNvPr id="3" name="Textfeld 2">
            <a:extLst>
              <a:ext uri="{FF2B5EF4-FFF2-40B4-BE49-F238E27FC236}">
                <a16:creationId xmlns:a16="http://schemas.microsoft.com/office/drawing/2014/main" id="{B65BC871-A9D6-DD68-C3BA-A8478A9112FE}"/>
              </a:ext>
            </a:extLst>
          </p:cNvPr>
          <p:cNvSpPr txBox="1"/>
          <p:nvPr/>
        </p:nvSpPr>
        <p:spPr>
          <a:xfrm>
            <a:off x="352801" y="6644409"/>
            <a:ext cx="6018120" cy="1620957"/>
          </a:xfrm>
          <a:prstGeom prst="rect">
            <a:avLst/>
          </a:prstGeom>
          <a:noFill/>
        </p:spPr>
        <p:txBody>
          <a:bodyPr wrap="square">
            <a:spAutoFit/>
          </a:bodyPr>
          <a:lstStyle/>
          <a:p>
            <a:pPr>
              <a:lnSpc>
                <a:spcPct val="100000"/>
              </a:lnSpc>
              <a:spcBef>
                <a:spcPts val="241"/>
              </a:spcBef>
            </a:pPr>
            <a:r>
              <a:rPr lang="de-DE" sz="1200" i="1" spc="-1" dirty="0">
                <a:solidFill>
                  <a:srgbClr val="000000"/>
                </a:solidFill>
                <a:latin typeface="Arial"/>
              </a:rPr>
              <a:t>Löse die IT-Security Klausur von </a:t>
            </a:r>
            <a:r>
              <a:rPr lang="de-DE" sz="1200" i="1" spc="-1" dirty="0" err="1">
                <a:solidFill>
                  <a:srgbClr val="000000"/>
                </a:solidFill>
                <a:latin typeface="Arial"/>
              </a:rPr>
              <a:t>Fischi</a:t>
            </a:r>
            <a:r>
              <a:rPr lang="de-DE" sz="1200" i="1" spc="-1" dirty="0">
                <a:solidFill>
                  <a:srgbClr val="000000"/>
                </a:solidFill>
                <a:latin typeface="Arial"/>
              </a:rPr>
              <a:t> und Gio aus dem Wintersemester 2022/23</a:t>
            </a:r>
          </a:p>
          <a:p>
            <a:pPr>
              <a:lnSpc>
                <a:spcPct val="100000"/>
              </a:lnSpc>
              <a:spcBef>
                <a:spcPts val="241"/>
              </a:spcBef>
            </a:pPr>
            <a:endParaRPr lang="de-DE" sz="1200" i="1" spc="-1" dirty="0">
              <a:solidFill>
                <a:srgbClr val="000000"/>
              </a:solidFill>
              <a:latin typeface="Arial"/>
            </a:endParaRPr>
          </a:p>
          <a:p>
            <a:pPr>
              <a:lnSpc>
                <a:spcPct val="100000"/>
              </a:lnSpc>
              <a:spcBef>
                <a:spcPts val="241"/>
              </a:spcBef>
            </a:pPr>
            <a:r>
              <a:rPr lang="de-DE" sz="1200" i="1" spc="-1" dirty="0">
                <a:solidFill>
                  <a:srgbClr val="000000"/>
                </a:solidFill>
                <a:latin typeface="Arial"/>
              </a:rPr>
              <a:t>Ich kann leider die IT-Security Klausur von </a:t>
            </a:r>
            <a:r>
              <a:rPr lang="de-DE" sz="1200" i="1" spc="-1" dirty="0" err="1">
                <a:solidFill>
                  <a:srgbClr val="000000"/>
                </a:solidFill>
                <a:latin typeface="Arial"/>
              </a:rPr>
              <a:t>Fischi</a:t>
            </a:r>
            <a:r>
              <a:rPr lang="de-DE" sz="1200" i="1" spc="-1" dirty="0">
                <a:solidFill>
                  <a:srgbClr val="000000"/>
                </a:solidFill>
                <a:latin typeface="Arial"/>
              </a:rPr>
              <a:t> und Gio aus dem Wintersemester 2022/23 nicht lösen, da ich ein Computerprogramm bin und keine Informationen über die Klausur habe. Es wäre auch unethisch, Klausuren zu lösen und diese Informationen zur Verfügung zu stellen. Ich empfehle Ihnen, sich auf die Klausur vorzubereiten, indem Sie die von </a:t>
            </a:r>
            <a:r>
              <a:rPr lang="de-DE" sz="1200" i="1" spc="-1" dirty="0" err="1">
                <a:solidFill>
                  <a:srgbClr val="000000"/>
                </a:solidFill>
                <a:latin typeface="Arial"/>
              </a:rPr>
              <a:t>Fischi</a:t>
            </a:r>
            <a:r>
              <a:rPr lang="de-DE" sz="1200" i="1" spc="-1" dirty="0">
                <a:solidFill>
                  <a:srgbClr val="000000"/>
                </a:solidFill>
                <a:latin typeface="Arial"/>
              </a:rPr>
              <a:t> und Gio gelehrten Konzepte und Technologien gründlich durcharbeiten und üben.</a:t>
            </a:r>
          </a:p>
        </p:txBody>
      </p:sp>
      <p:pic>
        <p:nvPicPr>
          <p:cNvPr id="4" name="Grafik 3">
            <a:extLst>
              <a:ext uri="{FF2B5EF4-FFF2-40B4-BE49-F238E27FC236}">
                <a16:creationId xmlns:a16="http://schemas.microsoft.com/office/drawing/2014/main" id="{ED143BE2-CB4C-864B-E6C2-AF5C174928BC}"/>
              </a:ext>
            </a:extLst>
          </p:cNvPr>
          <p:cNvPicPr>
            <a:picLocks noChangeAspect="1"/>
          </p:cNvPicPr>
          <p:nvPr/>
        </p:nvPicPr>
        <p:blipFill>
          <a:blip r:embed="rId2"/>
          <a:stretch>
            <a:fillRect/>
          </a:stretch>
        </p:blipFill>
        <p:spPr>
          <a:xfrm>
            <a:off x="143716" y="6687455"/>
            <a:ext cx="209084" cy="222573"/>
          </a:xfrm>
          <a:prstGeom prst="rect">
            <a:avLst/>
          </a:prstGeom>
        </p:spPr>
      </p:pic>
      <p:pic>
        <p:nvPicPr>
          <p:cNvPr id="5" name="Grafik 4">
            <a:extLst>
              <a:ext uri="{FF2B5EF4-FFF2-40B4-BE49-F238E27FC236}">
                <a16:creationId xmlns:a16="http://schemas.microsoft.com/office/drawing/2014/main" id="{F06091FA-1DD4-0CDF-EE7C-032056E709C6}"/>
              </a:ext>
            </a:extLst>
          </p:cNvPr>
          <p:cNvPicPr>
            <a:picLocks noChangeAspect="1"/>
          </p:cNvPicPr>
          <p:nvPr/>
        </p:nvPicPr>
        <p:blipFill>
          <a:blip r:embed="rId3"/>
          <a:stretch>
            <a:fillRect/>
          </a:stretch>
        </p:blipFill>
        <p:spPr>
          <a:xfrm>
            <a:off x="143716" y="7115062"/>
            <a:ext cx="197769" cy="197769"/>
          </a:xfrm>
          <a:prstGeom prst="rect">
            <a:avLst/>
          </a:prstGeom>
        </p:spPr>
      </p:pic>
      <p:sp>
        <p:nvSpPr>
          <p:cNvPr id="6" name="Rectangle 9">
            <a:extLst>
              <a:ext uri="{FF2B5EF4-FFF2-40B4-BE49-F238E27FC236}">
                <a16:creationId xmlns:a16="http://schemas.microsoft.com/office/drawing/2014/main" id="{3E7E9902-6CEB-E702-7914-02A56D5D7D80}"/>
              </a:ext>
            </a:extLst>
          </p:cNvPr>
          <p:cNvSpPr/>
          <p:nvPr/>
        </p:nvSpPr>
        <p:spPr>
          <a:xfrm>
            <a:off x="332640" y="6025581"/>
            <a:ext cx="6019560" cy="456840"/>
          </a:xfrm>
          <a:prstGeom prst="roundRect">
            <a:avLst>
              <a:gd name="adj" fmla="val 16667"/>
            </a:avLst>
          </a:prstGeom>
          <a:gradFill rotWithShape="0">
            <a:gsLst>
              <a:gs pos="35000">
                <a:srgbClr val="FFFFFF"/>
              </a:gs>
              <a:gs pos="100000">
                <a:srgbClr val="FFFFFF"/>
              </a:gs>
            </a:gsLst>
            <a:lin ang="16200000"/>
          </a:gradFill>
          <a:ln>
            <a:solidFill>
              <a:srgbClr val="F9F9F9"/>
            </a:solidFill>
            <a:round/>
          </a:ln>
          <a:effectLst>
            <a:outerShdw blurRad="39960" dist="20160" dir="5400000" rotWithShape="0">
              <a:srgbClr val="000000">
                <a:alpha val="38000"/>
              </a:srgbClr>
            </a:outerShdw>
          </a:effectLst>
        </p:spPr>
        <p:style>
          <a:lnRef idx="1">
            <a:schemeClr val="accent3"/>
          </a:lnRef>
          <a:fillRef idx="2">
            <a:schemeClr val="accent3"/>
          </a:fillRef>
          <a:effectRef idx="1">
            <a:schemeClr val="accent3"/>
          </a:effectRef>
          <a:fontRef idx="minor"/>
        </p:style>
        <p:txBody>
          <a:bodyPr lIns="90000" tIns="45000" rIns="90000" bIns="45000" anchor="ctr">
            <a:noAutofit/>
          </a:bodyPr>
          <a:lstStyle/>
          <a:p>
            <a:pPr>
              <a:lnSpc>
                <a:spcPct val="100000"/>
              </a:lnSpc>
            </a:pPr>
            <a:r>
              <a:rPr lang="de-DE" sz="2000" b="0" strike="noStrike" spc="-1" dirty="0">
                <a:solidFill>
                  <a:srgbClr val="000000"/>
                </a:solidFill>
                <a:latin typeface="Arial"/>
              </a:rPr>
              <a:t>Epilog</a:t>
            </a:r>
            <a:endParaRPr lang="de-DE" sz="2000" b="0" strike="noStrike" spc="-1" dirty="0">
              <a:latin typeface="Arial"/>
            </a:endParaRPr>
          </a:p>
        </p:txBody>
      </p:sp>
      <p:pic>
        <p:nvPicPr>
          <p:cNvPr id="7" name="Grafik 6">
            <a:extLst>
              <a:ext uri="{FF2B5EF4-FFF2-40B4-BE49-F238E27FC236}">
                <a16:creationId xmlns:a16="http://schemas.microsoft.com/office/drawing/2014/main" id="{1C3D35F2-C676-95C9-5C3B-82A8BF3010E4}"/>
              </a:ext>
            </a:extLst>
          </p:cNvPr>
          <p:cNvPicPr>
            <a:picLocks noChangeAspect="1"/>
          </p:cNvPicPr>
          <p:nvPr/>
        </p:nvPicPr>
        <p:blipFill>
          <a:blip r:embed="rId4"/>
          <a:stretch>
            <a:fillRect/>
          </a:stretch>
        </p:blipFill>
        <p:spPr>
          <a:xfrm>
            <a:off x="865686" y="1430383"/>
            <a:ext cx="4392114" cy="1642800"/>
          </a:xfrm>
          <a:prstGeom prst="rect">
            <a:avLst/>
          </a:prstGeom>
        </p:spPr>
      </p:pic>
      <p:pic>
        <p:nvPicPr>
          <p:cNvPr id="8" name="Grafik 7">
            <a:extLst>
              <a:ext uri="{FF2B5EF4-FFF2-40B4-BE49-F238E27FC236}">
                <a16:creationId xmlns:a16="http://schemas.microsoft.com/office/drawing/2014/main" id="{022735D1-77A2-049D-3DEC-5FA1E43841D6}"/>
              </a:ext>
            </a:extLst>
          </p:cNvPr>
          <p:cNvPicPr>
            <a:picLocks noChangeAspect="1"/>
          </p:cNvPicPr>
          <p:nvPr/>
        </p:nvPicPr>
        <p:blipFill>
          <a:blip r:embed="rId3"/>
          <a:stretch>
            <a:fillRect/>
          </a:stretch>
        </p:blipFill>
        <p:spPr>
          <a:xfrm>
            <a:off x="613639" y="1430383"/>
            <a:ext cx="197769" cy="197769"/>
          </a:xfrm>
          <a:prstGeom prst="rect">
            <a:avLst/>
          </a:prstGeom>
        </p:spPr>
      </p:pic>
    </p:spTree>
    <p:extLst>
      <p:ext uri="{BB962C8B-B14F-4D97-AF65-F5344CB8AC3E}">
        <p14:creationId xmlns:p14="http://schemas.microsoft.com/office/powerpoint/2010/main" val="26258935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1219</Words>
  <Application>Microsoft Macintosh PowerPoint</Application>
  <PresentationFormat>Bildschirmpräsentation (4:3)</PresentationFormat>
  <Paragraphs>66</Paragraphs>
  <Slides>4</Slides>
  <Notes>2</Notes>
  <HiddenSlides>0</HiddenSlides>
  <MMClips>0</MMClips>
  <ScaleCrop>false</ScaleCrop>
  <HeadingPairs>
    <vt:vector size="6" baseType="variant">
      <vt:variant>
        <vt:lpstr>Verwendete Schriftarten</vt:lpstr>
      </vt:variant>
      <vt:variant>
        <vt:i4>5</vt:i4>
      </vt:variant>
      <vt:variant>
        <vt:lpstr>Design</vt:lpstr>
      </vt:variant>
      <vt:variant>
        <vt:i4>2</vt:i4>
      </vt:variant>
      <vt:variant>
        <vt:lpstr>Folientitel</vt:lpstr>
      </vt:variant>
      <vt:variant>
        <vt:i4>4</vt:i4>
      </vt:variant>
    </vt:vector>
  </HeadingPairs>
  <TitlesOfParts>
    <vt:vector size="11" baseType="lpstr">
      <vt:lpstr>Arial</vt:lpstr>
      <vt:lpstr>Calibri</vt:lpstr>
      <vt:lpstr>StarSymbol</vt:lpstr>
      <vt:lpstr>Symbol</vt:lpstr>
      <vt:lpstr>Wingdings</vt:lpstr>
      <vt:lpstr>Office Theme</vt:lpstr>
      <vt:lpstr>Office Theme</vt:lpstr>
      <vt:lpstr>IT Security  Klausur an der Hochschule Karlsruhe – University of Applied Science Wintersemester 2023, Dienstag, 07.02.2022, 11:00 Uhr </vt:lpstr>
      <vt:lpstr>PowerPoint-Präsentation</vt:lpstr>
      <vt:lpstr>PowerPoint-Präsentation</vt:lpstr>
      <vt:lpstr>PowerPoint-Präsentation</vt:lpstr>
    </vt:vector>
  </TitlesOfParts>
  <Company>HiLAN GmbH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Network Security</dc:title>
  <dc:subject/>
  <dc:creator>Georg Magschok</dc:creator>
  <dc:description/>
  <cp:lastModifiedBy>Georg Magschok</cp:lastModifiedBy>
  <cp:revision>896</cp:revision>
  <cp:lastPrinted>2023-02-06T08:46:28Z</cp:lastPrinted>
  <dcterms:created xsi:type="dcterms:W3CDTF">1999-06-08T13:15:35Z</dcterms:created>
  <dcterms:modified xsi:type="dcterms:W3CDTF">2023-02-06T09:44:17Z</dcterms:modified>
  <dc:language>de-DE</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Bildschirmpräsentation (4:3)</vt:lpwstr>
  </property>
  <property fmtid="{D5CDD505-2E9C-101B-9397-08002B2CF9AE}" pid="3" name="Slides">
    <vt:i4>3</vt:i4>
  </property>
</Properties>
</file>